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76" r:id="rId1"/>
  </p:sldMasterIdLst>
  <p:notesMasterIdLst>
    <p:notesMasterId r:id="rId75"/>
  </p:notesMasterIdLst>
  <p:sldIdLst>
    <p:sldId id="474" r:id="rId2"/>
    <p:sldId id="449" r:id="rId3"/>
    <p:sldId id="453" r:id="rId4"/>
    <p:sldId id="458" r:id="rId5"/>
    <p:sldId id="476" r:id="rId6"/>
    <p:sldId id="382" r:id="rId7"/>
    <p:sldId id="456" r:id="rId8"/>
    <p:sldId id="475" r:id="rId9"/>
    <p:sldId id="461" r:id="rId10"/>
    <p:sldId id="481" r:id="rId11"/>
    <p:sldId id="468" r:id="rId12"/>
    <p:sldId id="463" r:id="rId13"/>
    <p:sldId id="464" r:id="rId14"/>
    <p:sldId id="465" r:id="rId15"/>
    <p:sldId id="466" r:id="rId16"/>
    <p:sldId id="477" r:id="rId17"/>
    <p:sldId id="422" r:id="rId18"/>
    <p:sldId id="472" r:id="rId19"/>
    <p:sldId id="480" r:id="rId20"/>
    <p:sldId id="479" r:id="rId21"/>
    <p:sldId id="424" r:id="rId22"/>
    <p:sldId id="437" r:id="rId23"/>
    <p:sldId id="355" r:id="rId24"/>
    <p:sldId id="441" r:id="rId25"/>
    <p:sldId id="444" r:id="rId26"/>
    <p:sldId id="390" r:id="rId27"/>
    <p:sldId id="381" r:id="rId28"/>
    <p:sldId id="482" r:id="rId29"/>
    <p:sldId id="396" r:id="rId30"/>
    <p:sldId id="399" r:id="rId31"/>
    <p:sldId id="400" r:id="rId32"/>
    <p:sldId id="401" r:id="rId33"/>
    <p:sldId id="402" r:id="rId34"/>
    <p:sldId id="407" r:id="rId35"/>
    <p:sldId id="403" r:id="rId36"/>
    <p:sldId id="408" r:id="rId37"/>
    <p:sldId id="404" r:id="rId38"/>
    <p:sldId id="405" r:id="rId39"/>
    <p:sldId id="406" r:id="rId40"/>
    <p:sldId id="409" r:id="rId41"/>
    <p:sldId id="410" r:id="rId42"/>
    <p:sldId id="411" r:id="rId43"/>
    <p:sldId id="412" r:id="rId44"/>
    <p:sldId id="413" r:id="rId45"/>
    <p:sldId id="415" r:id="rId46"/>
    <p:sldId id="414" r:id="rId47"/>
    <p:sldId id="416" r:id="rId48"/>
    <p:sldId id="417" r:id="rId49"/>
    <p:sldId id="418" r:id="rId50"/>
    <p:sldId id="419" r:id="rId51"/>
    <p:sldId id="420" r:id="rId52"/>
    <p:sldId id="421" r:id="rId53"/>
    <p:sldId id="445" r:id="rId54"/>
    <p:sldId id="359" r:id="rId55"/>
    <p:sldId id="467" r:id="rId56"/>
    <p:sldId id="473" r:id="rId57"/>
    <p:sldId id="448" r:id="rId58"/>
    <p:sldId id="356" r:id="rId59"/>
    <p:sldId id="378" r:id="rId60"/>
    <p:sldId id="443" r:id="rId61"/>
    <p:sldId id="269" r:id="rId62"/>
    <p:sldId id="270" r:id="rId63"/>
    <p:sldId id="357" r:id="rId64"/>
    <p:sldId id="358" r:id="rId65"/>
    <p:sldId id="380" r:id="rId66"/>
    <p:sldId id="383" r:id="rId67"/>
    <p:sldId id="384" r:id="rId68"/>
    <p:sldId id="387" r:id="rId69"/>
    <p:sldId id="388" r:id="rId70"/>
    <p:sldId id="389" r:id="rId71"/>
    <p:sldId id="478" r:id="rId72"/>
    <p:sldId id="385" r:id="rId73"/>
    <p:sldId id="438" r:id="rId74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479DF580-2350-4205-909F-330A04EE41E6}">
          <p14:sldIdLst>
            <p14:sldId id="474"/>
          </p14:sldIdLst>
        </p14:section>
        <p14:section name="Scale up and out" id="{307DBCE6-4D40-47B6-A174-75894B34C3F2}">
          <p14:sldIdLst>
            <p14:sldId id="449"/>
            <p14:sldId id="453"/>
            <p14:sldId id="458"/>
            <p14:sldId id="476"/>
            <p14:sldId id="382"/>
            <p14:sldId id="456"/>
            <p14:sldId id="475"/>
            <p14:sldId id="461"/>
            <p14:sldId id="481"/>
            <p14:sldId id="468"/>
            <p14:sldId id="463"/>
            <p14:sldId id="464"/>
            <p14:sldId id="465"/>
            <p14:sldId id="466"/>
            <p14:sldId id="477"/>
          </p14:sldIdLst>
        </p14:section>
        <p14:section name="Fault handling" id="{D31D5146-0EDB-4626-A124-48898A80A27A}">
          <p14:sldIdLst>
            <p14:sldId id="422"/>
            <p14:sldId id="472"/>
            <p14:sldId id="480"/>
            <p14:sldId id="479"/>
            <p14:sldId id="424"/>
            <p14:sldId id="437"/>
            <p14:sldId id="355"/>
            <p14:sldId id="441"/>
            <p14:sldId id="444"/>
          </p14:sldIdLst>
        </p14:section>
        <p14:section name="Actor Model" id="{EEAE6BED-8263-47E4-86C7-7A1F7A938589}">
          <p14:sldIdLst>
            <p14:sldId id="390"/>
            <p14:sldId id="381"/>
            <p14:sldId id="482"/>
            <p14:sldId id="396"/>
            <p14:sldId id="399"/>
            <p14:sldId id="400"/>
            <p14:sldId id="401"/>
            <p14:sldId id="402"/>
          </p14:sldIdLst>
        </p14:section>
        <p14:section name="Akka.Actor" id="{5718D987-D45B-491C-92C9-68A0F28A087A}">
          <p14:sldIdLst>
            <p14:sldId id="407"/>
            <p14:sldId id="403"/>
          </p14:sldIdLst>
        </p14:section>
        <p14:section name="Akka.Remote" id="{C76322DD-898C-42D2-912A-1CC3F5EA9E60}">
          <p14:sldIdLst>
            <p14:sldId id="408"/>
            <p14:sldId id="404"/>
            <p14:sldId id="405"/>
            <p14:sldId id="406"/>
            <p14:sldId id="409"/>
          </p14:sldIdLst>
        </p14:section>
        <p14:section name="Routing" id="{F9AEF9BA-142B-48D8-B667-9BF719E4721C}">
          <p14:sldIdLst>
            <p14:sldId id="410"/>
            <p14:sldId id="411"/>
            <p14:sldId id="412"/>
            <p14:sldId id="413"/>
            <p14:sldId id="415"/>
            <p14:sldId id="414"/>
            <p14:sldId id="416"/>
            <p14:sldId id="417"/>
            <p14:sldId id="418"/>
            <p14:sldId id="419"/>
          </p14:sldIdLst>
        </p14:section>
        <p14:section name="Become" id="{79C3EBA3-0CD2-4188-B4B3-6156DCEA625E}">
          <p14:sldIdLst>
            <p14:sldId id="420"/>
            <p14:sldId id="421"/>
          </p14:sldIdLst>
        </p14:section>
        <p14:section name="DependencyInjection" id="{9101867D-1192-401A-845B-7F7573A755FD}">
          <p14:sldIdLst>
            <p14:sldId id="445"/>
          </p14:sldIdLst>
        </p14:section>
        <p14:section name="Random" id="{E9C51ECB-4A2F-45E3-BA69-4921666F521D}">
          <p14:sldIdLst>
            <p14:sldId id="359"/>
            <p14:sldId id="467"/>
            <p14:sldId id="473"/>
          </p14:sldIdLst>
        </p14:section>
        <p14:section name="End" id="{FBBC86C7-49BC-474A-BC50-DE3F35C37856}">
          <p14:sldIdLst>
            <p14:sldId id="448"/>
            <p14:sldId id="356"/>
            <p14:sldId id="378"/>
            <p14:sldId id="443"/>
            <p14:sldId id="269"/>
            <p14:sldId id="270"/>
            <p14:sldId id="357"/>
            <p14:sldId id="358"/>
          </p14:sldIdLst>
        </p14:section>
        <p14:section name="Default Section" id="{7A03A1F1-B5DF-48E0-A578-0C0CCA1E5767}">
          <p14:sldIdLst>
            <p14:sldId id="380"/>
            <p14:sldId id="383"/>
            <p14:sldId id="384"/>
            <p14:sldId id="387"/>
            <p14:sldId id="388"/>
            <p14:sldId id="389"/>
            <p14:sldId id="478"/>
            <p14:sldId id="385"/>
            <p14:sldId id="43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614" userDrawn="1">
          <p15:clr>
            <a:srgbClr val="A4A3A4"/>
          </p15:clr>
        </p15:guide>
        <p15:guide id="2" pos="3749" userDrawn="1">
          <p15:clr>
            <a:srgbClr val="A4A3A4"/>
          </p15:clr>
        </p15:guide>
        <p15:guide id="3" pos="5813" userDrawn="1">
          <p15:clr>
            <a:srgbClr val="A4A3A4"/>
          </p15:clr>
        </p15:guide>
        <p15:guide id="4" orient="horz" pos="1911" userDrawn="1">
          <p15:clr>
            <a:srgbClr val="A4A3A4"/>
          </p15:clr>
        </p15:guide>
        <p15:guide id="5" pos="3114" userDrawn="1">
          <p15:clr>
            <a:srgbClr val="A4A3A4"/>
          </p15:clr>
        </p15:guide>
        <p15:guide id="6" pos="5087" userDrawn="1">
          <p15:clr>
            <a:srgbClr val="A4A3A4"/>
          </p15:clr>
        </p15:guide>
        <p15:guide id="7" pos="2389" userDrawn="1">
          <p15:clr>
            <a:srgbClr val="A4A3A4"/>
          </p15:clr>
        </p15:guide>
        <p15:guide id="8" pos="1776" userDrawn="1">
          <p15:clr>
            <a:srgbClr val="A4A3A4"/>
          </p15:clr>
        </p15:guide>
        <p15:guide id="9" pos="10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5959"/>
    <a:srgbClr val="4D73B1"/>
    <a:srgbClr val="5972A5"/>
    <a:srgbClr val="3F3F3F"/>
    <a:srgbClr val="15A7E9"/>
    <a:srgbClr val="BF9000"/>
    <a:srgbClr val="3F5E8B"/>
    <a:srgbClr val="285FA2"/>
    <a:srgbClr val="50DE94"/>
    <a:srgbClr val="44B8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06" autoAdjust="0"/>
    <p:restoredTop sz="90104" autoAdjust="0"/>
  </p:normalViewPr>
  <p:slideViewPr>
    <p:cSldViewPr snapToGrid="0">
      <p:cViewPr varScale="1">
        <p:scale>
          <a:sx n="98" d="100"/>
          <a:sy n="98" d="100"/>
        </p:scale>
        <p:origin x="96" y="234"/>
      </p:cViewPr>
      <p:guideLst>
        <p:guide orient="horz" pos="2614"/>
        <p:guide pos="3749"/>
        <p:guide pos="5813"/>
        <p:guide orient="horz" pos="1911"/>
        <p:guide pos="3114"/>
        <p:guide pos="5087"/>
        <p:guide pos="2389"/>
        <p:guide pos="1776"/>
        <p:guide pos="1073"/>
      </p:guideLst>
    </p:cSldViewPr>
  </p:slideViewPr>
  <p:outlineViewPr>
    <p:cViewPr>
      <p:scale>
        <a:sx n="33" d="100"/>
        <a:sy n="33" d="100"/>
      </p:scale>
      <p:origin x="0" y="-2901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86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076cc895179c80c0/Documents/Book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076cc895179c80c0/Documents/Book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sv-SE"/>
              <a:t>MHZ, Cores per år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sv-S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Mhz</c:v>
                </c:pt>
              </c:strCache>
            </c:strRef>
          </c:tx>
          <c:spPr>
            <a:ln w="34925" cap="rnd">
              <a:solidFill>
                <a:srgbClr val="43BFF7"/>
              </a:solidFill>
              <a:round/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rgbClr val="43BFF7"/>
                </a:solidFill>
                <a:round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1995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200</c:v>
                </c:pt>
                <c:pt idx="1">
                  <c:v>300</c:v>
                </c:pt>
                <c:pt idx="2">
                  <c:v>400</c:v>
                </c:pt>
                <c:pt idx="3">
                  <c:v>500</c:v>
                </c:pt>
                <c:pt idx="4">
                  <c:v>1000</c:v>
                </c:pt>
                <c:pt idx="5">
                  <c:v>1800</c:v>
                </c:pt>
                <c:pt idx="6">
                  <c:v>2530</c:v>
                </c:pt>
                <c:pt idx="7">
                  <c:v>3200</c:v>
                </c:pt>
                <c:pt idx="8">
                  <c:v>3600</c:v>
                </c:pt>
                <c:pt idx="9">
                  <c:v>2200</c:v>
                </c:pt>
                <c:pt idx="10">
                  <c:v>2930</c:v>
                </c:pt>
                <c:pt idx="11">
                  <c:v>3000</c:v>
                </c:pt>
                <c:pt idx="12">
                  <c:v>3200</c:v>
                </c:pt>
                <c:pt idx="13">
                  <c:v>3330</c:v>
                </c:pt>
                <c:pt idx="14">
                  <c:v>3330</c:v>
                </c:pt>
                <c:pt idx="15">
                  <c:v>3150</c:v>
                </c:pt>
                <c:pt idx="16">
                  <c:v>3200</c:v>
                </c:pt>
                <c:pt idx="17">
                  <c:v>3150</c:v>
                </c:pt>
                <c:pt idx="18">
                  <c:v>3150</c:v>
                </c:pt>
                <c:pt idx="19">
                  <c:v>3150</c:v>
                </c:pt>
              </c:numCache>
            </c:numRef>
          </c:y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212666544"/>
        <c:axId val="212673600"/>
      </c:scatte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Cores</c:v>
                </c:pt>
              </c:strCache>
            </c:strRef>
          </c:tx>
          <c:spPr>
            <a:ln w="34925" cap="rnd">
              <a:solidFill>
                <a:srgbClr val="DB5151"/>
              </a:solidFill>
              <a:round/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rgbClr val="DB5151"/>
                </a:solidFill>
                <a:round/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1995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xVal>
          <c:yVal>
            <c:numRef>
              <c:f>Sheet1!$C$2:$C$21</c:f>
              <c:numCache>
                <c:formatCode>General</c:formatCode>
                <c:ptCount val="20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2</c:v>
                </c:pt>
                <c:pt idx="10">
                  <c:v>2</c:v>
                </c:pt>
                <c:pt idx="11">
                  <c:v>4</c:v>
                </c:pt>
                <c:pt idx="12">
                  <c:v>4</c:v>
                </c:pt>
                <c:pt idx="13">
                  <c:v>8</c:v>
                </c:pt>
                <c:pt idx="14">
                  <c:v>8</c:v>
                </c:pt>
                <c:pt idx="15">
                  <c:v>16</c:v>
                </c:pt>
                <c:pt idx="16">
                  <c:v>16</c:v>
                </c:pt>
                <c:pt idx="17">
                  <c:v>32</c:v>
                </c:pt>
                <c:pt idx="18">
                  <c:v>32</c:v>
                </c:pt>
                <c:pt idx="19">
                  <c:v>64</c:v>
                </c:pt>
              </c:numCache>
            </c:numRef>
          </c:y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212673208"/>
        <c:axId val="212666936"/>
      </c:scatterChart>
      <c:valAx>
        <c:axId val="2126665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212673600"/>
        <c:crosses val="autoZero"/>
        <c:crossBetween val="midCat"/>
        <c:majorUnit val="1"/>
      </c:valAx>
      <c:valAx>
        <c:axId val="212673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212666544"/>
        <c:crosses val="autoZero"/>
        <c:crossBetween val="midCat"/>
      </c:valAx>
      <c:valAx>
        <c:axId val="212666936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212673208"/>
        <c:crosses val="max"/>
        <c:crossBetween val="midCat"/>
      </c:valAx>
      <c:valAx>
        <c:axId val="212673208"/>
        <c:scaling>
          <c:orientation val="minMax"/>
          <c:max val="2016"/>
          <c:min val="1994"/>
        </c:scaling>
        <c:delete val="1"/>
        <c:axPos val="b"/>
        <c:numFmt formatCode="General" sourceLinked="1"/>
        <c:majorTickMark val="none"/>
        <c:minorTickMark val="none"/>
        <c:tickLblPos val="nextTo"/>
        <c:crossAx val="21266693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sv-SE"/>
        </a:p>
      </c:txPr>
    </c:legend>
    <c:plotVisOnly val="1"/>
    <c:dispBlanksAs val="gap"/>
    <c:showDLblsOverMax val="0"/>
  </c:chart>
  <c:spPr>
    <a:solidFill>
      <a:srgbClr val="3F3F3F"/>
    </a:solidFill>
    <a:ln>
      <a:noFill/>
    </a:ln>
    <a:effectLst/>
  </c:spPr>
  <c:txPr>
    <a:bodyPr/>
    <a:lstStyle/>
    <a:p>
      <a:pPr>
        <a:defRPr/>
      </a:pPr>
      <a:endParaRPr lang="sv-S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sv-SE"/>
              <a:t>MHZ, Cores per år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sv-S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Mhz</c:v>
                </c:pt>
              </c:strCache>
            </c:strRef>
          </c:tx>
          <c:spPr>
            <a:ln w="34925" cap="rnd">
              <a:solidFill>
                <a:srgbClr val="43BFF7"/>
              </a:solidFill>
              <a:round/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rgbClr val="43BFF7"/>
                </a:solidFill>
                <a:round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1995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200</c:v>
                </c:pt>
                <c:pt idx="1">
                  <c:v>300</c:v>
                </c:pt>
                <c:pt idx="2">
                  <c:v>400</c:v>
                </c:pt>
                <c:pt idx="3">
                  <c:v>500</c:v>
                </c:pt>
                <c:pt idx="4">
                  <c:v>1000</c:v>
                </c:pt>
                <c:pt idx="5">
                  <c:v>1800</c:v>
                </c:pt>
                <c:pt idx="6">
                  <c:v>2530</c:v>
                </c:pt>
                <c:pt idx="7">
                  <c:v>3200</c:v>
                </c:pt>
                <c:pt idx="8">
                  <c:v>3600</c:v>
                </c:pt>
                <c:pt idx="9">
                  <c:v>2200</c:v>
                </c:pt>
                <c:pt idx="10">
                  <c:v>2930</c:v>
                </c:pt>
                <c:pt idx="11">
                  <c:v>3000</c:v>
                </c:pt>
                <c:pt idx="12">
                  <c:v>3200</c:v>
                </c:pt>
                <c:pt idx="13">
                  <c:v>3330</c:v>
                </c:pt>
                <c:pt idx="14">
                  <c:v>3330</c:v>
                </c:pt>
                <c:pt idx="15">
                  <c:v>3150</c:v>
                </c:pt>
                <c:pt idx="16">
                  <c:v>3200</c:v>
                </c:pt>
                <c:pt idx="17">
                  <c:v>3150</c:v>
                </c:pt>
                <c:pt idx="18">
                  <c:v>3150</c:v>
                </c:pt>
                <c:pt idx="19">
                  <c:v>3150</c:v>
                </c:pt>
              </c:numCache>
            </c:numRef>
          </c:y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212670072"/>
        <c:axId val="267196336"/>
      </c:scatte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Cores</c:v>
                </c:pt>
              </c:strCache>
            </c:strRef>
          </c:tx>
          <c:spPr>
            <a:ln w="34925" cap="rnd">
              <a:solidFill>
                <a:srgbClr val="DB5151"/>
              </a:solidFill>
              <a:round/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rgbClr val="DB5151"/>
                </a:solidFill>
                <a:round/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1995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xVal>
          <c:yVal>
            <c:numRef>
              <c:f>Sheet1!$C$2:$C$21</c:f>
              <c:numCache>
                <c:formatCode>General</c:formatCode>
                <c:ptCount val="20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2</c:v>
                </c:pt>
                <c:pt idx="10">
                  <c:v>2</c:v>
                </c:pt>
                <c:pt idx="11">
                  <c:v>4</c:v>
                </c:pt>
                <c:pt idx="12">
                  <c:v>4</c:v>
                </c:pt>
                <c:pt idx="13">
                  <c:v>8</c:v>
                </c:pt>
                <c:pt idx="14">
                  <c:v>8</c:v>
                </c:pt>
                <c:pt idx="15">
                  <c:v>16</c:v>
                </c:pt>
                <c:pt idx="16">
                  <c:v>16</c:v>
                </c:pt>
                <c:pt idx="17">
                  <c:v>32</c:v>
                </c:pt>
                <c:pt idx="18">
                  <c:v>32</c:v>
                </c:pt>
                <c:pt idx="19">
                  <c:v>64</c:v>
                </c:pt>
              </c:numCache>
            </c:numRef>
          </c:y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267200648"/>
        <c:axId val="267197512"/>
      </c:scatterChart>
      <c:valAx>
        <c:axId val="2126700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267196336"/>
        <c:crosses val="autoZero"/>
        <c:crossBetween val="midCat"/>
        <c:majorUnit val="1"/>
      </c:valAx>
      <c:valAx>
        <c:axId val="267196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212670072"/>
        <c:crosses val="autoZero"/>
        <c:crossBetween val="midCat"/>
      </c:valAx>
      <c:valAx>
        <c:axId val="267197512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267200648"/>
        <c:crosses val="max"/>
        <c:crossBetween val="midCat"/>
      </c:valAx>
      <c:valAx>
        <c:axId val="267200648"/>
        <c:scaling>
          <c:orientation val="minMax"/>
          <c:max val="2016"/>
          <c:min val="1994"/>
        </c:scaling>
        <c:delete val="1"/>
        <c:axPos val="b"/>
        <c:numFmt formatCode="General" sourceLinked="1"/>
        <c:majorTickMark val="none"/>
        <c:minorTickMark val="none"/>
        <c:tickLblPos val="nextTo"/>
        <c:crossAx val="26719751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sv-SE"/>
        </a:p>
      </c:txPr>
    </c:legend>
    <c:plotVisOnly val="1"/>
    <c:dispBlanksAs val="gap"/>
    <c:showDLblsOverMax val="0"/>
  </c:chart>
  <c:spPr>
    <a:solidFill>
      <a:srgbClr val="3F3F3F"/>
    </a:solidFill>
    <a:ln>
      <a:noFill/>
    </a:ln>
    <a:effectLst/>
  </c:spPr>
  <c:txPr>
    <a:bodyPr/>
    <a:lstStyle/>
    <a:p>
      <a:pPr>
        <a:defRPr/>
      </a:pPr>
      <a:endParaRPr lang="sv-S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EE6A8-7E37-4A55-A586-C8FFB78609B1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DB16A6-5F47-4FA9-BA4D-2BDC853A44B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90119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559140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28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262552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54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258815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67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915082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68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040730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00852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330305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317469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187371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04079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407173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213895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20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48407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37024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57460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97172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08737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00012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98919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38109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35437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12545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89914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20601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10812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77" r:id="rId1"/>
    <p:sldLayoutId id="2147484478" r:id="rId2"/>
    <p:sldLayoutId id="2147484479" r:id="rId3"/>
    <p:sldLayoutId id="2147484480" r:id="rId4"/>
    <p:sldLayoutId id="2147484481" r:id="rId5"/>
    <p:sldLayoutId id="2147484482" r:id="rId6"/>
    <p:sldLayoutId id="2147484483" r:id="rId7"/>
    <p:sldLayoutId id="2147484484" r:id="rId8"/>
    <p:sldLayoutId id="2147484485" r:id="rId9"/>
    <p:sldLayoutId id="2147484486" r:id="rId10"/>
    <p:sldLayoutId id="214748448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lum brigh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" r="1765" b="48335"/>
          <a:stretch/>
        </p:blipFill>
        <p:spPr>
          <a:xfrm>
            <a:off x="-9526" y="3238501"/>
            <a:ext cx="12201525" cy="36194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19249" y="904792"/>
            <a:ext cx="497764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v-SE" sz="96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rPr>
              <a:t>akka.net</a:t>
            </a:r>
            <a:endParaRPr lang="sv-SE" sz="9600" b="1" dirty="0">
              <a:solidFill>
                <a:schemeClr val="bg1">
                  <a:lumMod val="75000"/>
                  <a:lumOff val="25000"/>
                </a:schemeClr>
              </a:solid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765" y="933667"/>
            <a:ext cx="2291484" cy="117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402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/>
          <p:cNvGrpSpPr/>
          <p:nvPr/>
        </p:nvGrpSpPr>
        <p:grpSpPr>
          <a:xfrm>
            <a:off x="5340752" y="579861"/>
            <a:ext cx="1261984" cy="276229"/>
            <a:chOff x="6128692" y="759256"/>
            <a:chExt cx="1261984" cy="276229"/>
          </a:xfrm>
        </p:grpSpPr>
        <p:sp>
          <p:nvSpPr>
            <p:cNvPr id="147" name="Freeform 146"/>
            <p:cNvSpPr/>
            <p:nvPr/>
          </p:nvSpPr>
          <p:spPr>
            <a:xfrm>
              <a:off x="7138474" y="759256"/>
              <a:ext cx="252202" cy="276226"/>
            </a:xfrm>
            <a:custGeom>
              <a:avLst/>
              <a:gdLst>
                <a:gd name="connsiteX0" fmla="*/ 126101 w 252202"/>
                <a:gd name="connsiteY0" fmla="*/ 0 h 276226"/>
                <a:gd name="connsiteX1" fmla="*/ 252202 w 252202"/>
                <a:gd name="connsiteY1" fmla="*/ 276226 h 276226"/>
                <a:gd name="connsiteX2" fmla="*/ 0 w 252202"/>
                <a:gd name="connsiteY2" fmla="*/ 276226 h 276226"/>
                <a:gd name="connsiteX3" fmla="*/ 126101 w 252202"/>
                <a:gd name="connsiteY3" fmla="*/ 0 h 27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6">
                  <a:moveTo>
                    <a:pt x="126101" y="0"/>
                  </a:moveTo>
                  <a:lnTo>
                    <a:pt x="252202" y="276226"/>
                  </a:lnTo>
                  <a:lnTo>
                    <a:pt x="0" y="276226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8" name="Freeform 147"/>
            <p:cNvSpPr/>
            <p:nvPr/>
          </p:nvSpPr>
          <p:spPr>
            <a:xfrm>
              <a:off x="6801880" y="759257"/>
              <a:ext cx="252202" cy="276226"/>
            </a:xfrm>
            <a:custGeom>
              <a:avLst/>
              <a:gdLst>
                <a:gd name="connsiteX0" fmla="*/ 126101 w 252202"/>
                <a:gd name="connsiteY0" fmla="*/ 0 h 276226"/>
                <a:gd name="connsiteX1" fmla="*/ 252202 w 252202"/>
                <a:gd name="connsiteY1" fmla="*/ 276226 h 276226"/>
                <a:gd name="connsiteX2" fmla="*/ 0 w 252202"/>
                <a:gd name="connsiteY2" fmla="*/ 276226 h 276226"/>
                <a:gd name="connsiteX3" fmla="*/ 126101 w 252202"/>
                <a:gd name="connsiteY3" fmla="*/ 0 h 27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6">
                  <a:moveTo>
                    <a:pt x="126101" y="0"/>
                  </a:moveTo>
                  <a:lnTo>
                    <a:pt x="252202" y="276226"/>
                  </a:lnTo>
                  <a:lnTo>
                    <a:pt x="0" y="276226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9" name="Freeform 148"/>
            <p:cNvSpPr/>
            <p:nvPr/>
          </p:nvSpPr>
          <p:spPr>
            <a:xfrm>
              <a:off x="6128692" y="759259"/>
              <a:ext cx="252202" cy="276225"/>
            </a:xfrm>
            <a:custGeom>
              <a:avLst/>
              <a:gdLst>
                <a:gd name="connsiteX0" fmla="*/ 126101 w 252202"/>
                <a:gd name="connsiteY0" fmla="*/ 0 h 276225"/>
                <a:gd name="connsiteX1" fmla="*/ 252202 w 252202"/>
                <a:gd name="connsiteY1" fmla="*/ 276225 h 276225"/>
                <a:gd name="connsiteX2" fmla="*/ 0 w 252202"/>
                <a:gd name="connsiteY2" fmla="*/ 276225 h 276225"/>
                <a:gd name="connsiteX3" fmla="*/ 126101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126101" y="0"/>
                  </a:moveTo>
                  <a:lnTo>
                    <a:pt x="252202" y="276225"/>
                  </a:lnTo>
                  <a:lnTo>
                    <a:pt x="0" y="276225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50" name="Freeform 149"/>
            <p:cNvSpPr/>
            <p:nvPr/>
          </p:nvSpPr>
          <p:spPr>
            <a:xfrm>
              <a:off x="6465286" y="759259"/>
              <a:ext cx="252202" cy="276226"/>
            </a:xfrm>
            <a:custGeom>
              <a:avLst/>
              <a:gdLst>
                <a:gd name="connsiteX0" fmla="*/ 126101 w 252202"/>
                <a:gd name="connsiteY0" fmla="*/ 0 h 276226"/>
                <a:gd name="connsiteX1" fmla="*/ 252202 w 252202"/>
                <a:gd name="connsiteY1" fmla="*/ 276226 h 276226"/>
                <a:gd name="connsiteX2" fmla="*/ 0 w 252202"/>
                <a:gd name="connsiteY2" fmla="*/ 276226 h 276226"/>
                <a:gd name="connsiteX3" fmla="*/ 126101 w 252202"/>
                <a:gd name="connsiteY3" fmla="*/ 0 h 27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6">
                  <a:moveTo>
                    <a:pt x="126101" y="0"/>
                  </a:moveTo>
                  <a:lnTo>
                    <a:pt x="252202" y="276226"/>
                  </a:lnTo>
                  <a:lnTo>
                    <a:pt x="0" y="276226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4665201" y="1255411"/>
            <a:ext cx="276228" cy="1261984"/>
            <a:chOff x="5453141" y="1434806"/>
            <a:chExt cx="276228" cy="1261984"/>
          </a:xfrm>
        </p:grpSpPr>
        <p:sp>
          <p:nvSpPr>
            <p:cNvPr id="143" name="Freeform 142"/>
            <p:cNvSpPr/>
            <p:nvPr/>
          </p:nvSpPr>
          <p:spPr>
            <a:xfrm>
              <a:off x="5453141" y="1434806"/>
              <a:ext cx="276225" cy="252202"/>
            </a:xfrm>
            <a:custGeom>
              <a:avLst/>
              <a:gdLst>
                <a:gd name="connsiteX0" fmla="*/ 276225 w 276225"/>
                <a:gd name="connsiteY0" fmla="*/ 0 h 252202"/>
                <a:gd name="connsiteX1" fmla="*/ 276225 w 276225"/>
                <a:gd name="connsiteY1" fmla="*/ 252202 h 252202"/>
                <a:gd name="connsiteX2" fmla="*/ 0 w 276225"/>
                <a:gd name="connsiteY2" fmla="*/ 126101 h 252202"/>
                <a:gd name="connsiteX3" fmla="*/ 276225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276225" y="0"/>
                  </a:moveTo>
                  <a:lnTo>
                    <a:pt x="276225" y="252202"/>
                  </a:lnTo>
                  <a:lnTo>
                    <a:pt x="0" y="126101"/>
                  </a:lnTo>
                  <a:lnTo>
                    <a:pt x="276225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4" name="Freeform 143"/>
            <p:cNvSpPr/>
            <p:nvPr/>
          </p:nvSpPr>
          <p:spPr>
            <a:xfrm>
              <a:off x="5453142" y="1771400"/>
              <a:ext cx="276225" cy="252202"/>
            </a:xfrm>
            <a:custGeom>
              <a:avLst/>
              <a:gdLst>
                <a:gd name="connsiteX0" fmla="*/ 276225 w 276225"/>
                <a:gd name="connsiteY0" fmla="*/ 0 h 252202"/>
                <a:gd name="connsiteX1" fmla="*/ 276225 w 276225"/>
                <a:gd name="connsiteY1" fmla="*/ 252202 h 252202"/>
                <a:gd name="connsiteX2" fmla="*/ 0 w 276225"/>
                <a:gd name="connsiteY2" fmla="*/ 126101 h 252202"/>
                <a:gd name="connsiteX3" fmla="*/ 276225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276225" y="0"/>
                  </a:moveTo>
                  <a:lnTo>
                    <a:pt x="276225" y="252202"/>
                  </a:lnTo>
                  <a:lnTo>
                    <a:pt x="0" y="126101"/>
                  </a:lnTo>
                  <a:lnTo>
                    <a:pt x="276225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5" name="Freeform 144"/>
            <p:cNvSpPr/>
            <p:nvPr/>
          </p:nvSpPr>
          <p:spPr>
            <a:xfrm>
              <a:off x="5453144" y="2107994"/>
              <a:ext cx="276225" cy="252202"/>
            </a:xfrm>
            <a:custGeom>
              <a:avLst/>
              <a:gdLst>
                <a:gd name="connsiteX0" fmla="*/ 276225 w 276225"/>
                <a:gd name="connsiteY0" fmla="*/ 0 h 252202"/>
                <a:gd name="connsiteX1" fmla="*/ 276225 w 276225"/>
                <a:gd name="connsiteY1" fmla="*/ 252202 h 252202"/>
                <a:gd name="connsiteX2" fmla="*/ 0 w 276225"/>
                <a:gd name="connsiteY2" fmla="*/ 126101 h 252202"/>
                <a:gd name="connsiteX3" fmla="*/ 276225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276225" y="0"/>
                  </a:moveTo>
                  <a:lnTo>
                    <a:pt x="276225" y="252202"/>
                  </a:lnTo>
                  <a:lnTo>
                    <a:pt x="0" y="126101"/>
                  </a:lnTo>
                  <a:lnTo>
                    <a:pt x="276225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6" name="Freeform 145"/>
            <p:cNvSpPr/>
            <p:nvPr/>
          </p:nvSpPr>
          <p:spPr>
            <a:xfrm>
              <a:off x="5453143" y="2444588"/>
              <a:ext cx="276225" cy="252202"/>
            </a:xfrm>
            <a:custGeom>
              <a:avLst/>
              <a:gdLst>
                <a:gd name="connsiteX0" fmla="*/ 276225 w 276225"/>
                <a:gd name="connsiteY0" fmla="*/ 0 h 252202"/>
                <a:gd name="connsiteX1" fmla="*/ 276225 w 276225"/>
                <a:gd name="connsiteY1" fmla="*/ 252202 h 252202"/>
                <a:gd name="connsiteX2" fmla="*/ 0 w 276225"/>
                <a:gd name="connsiteY2" fmla="*/ 126101 h 252202"/>
                <a:gd name="connsiteX3" fmla="*/ 276225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276225" y="0"/>
                  </a:moveTo>
                  <a:lnTo>
                    <a:pt x="276225" y="252202"/>
                  </a:lnTo>
                  <a:lnTo>
                    <a:pt x="0" y="126101"/>
                  </a:lnTo>
                  <a:lnTo>
                    <a:pt x="276225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8452481" y="1255411"/>
            <a:ext cx="276228" cy="1261984"/>
            <a:chOff x="7790002" y="1434806"/>
            <a:chExt cx="276228" cy="1261984"/>
          </a:xfrm>
        </p:grpSpPr>
        <p:sp>
          <p:nvSpPr>
            <p:cNvPr id="139" name="Freeform 138"/>
            <p:cNvSpPr/>
            <p:nvPr/>
          </p:nvSpPr>
          <p:spPr>
            <a:xfrm>
              <a:off x="7790003" y="1434806"/>
              <a:ext cx="276225" cy="252202"/>
            </a:xfrm>
            <a:custGeom>
              <a:avLst/>
              <a:gdLst>
                <a:gd name="connsiteX0" fmla="*/ 0 w 276225"/>
                <a:gd name="connsiteY0" fmla="*/ 0 h 252202"/>
                <a:gd name="connsiteX1" fmla="*/ 276225 w 276225"/>
                <a:gd name="connsiteY1" fmla="*/ 126101 h 252202"/>
                <a:gd name="connsiteX2" fmla="*/ 0 w 276225"/>
                <a:gd name="connsiteY2" fmla="*/ 252202 h 252202"/>
                <a:gd name="connsiteX3" fmla="*/ 0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0" y="0"/>
                  </a:moveTo>
                  <a:lnTo>
                    <a:pt x="276225" y="126101"/>
                  </a:lnTo>
                  <a:lnTo>
                    <a:pt x="0" y="252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0" name="Freeform 139"/>
            <p:cNvSpPr/>
            <p:nvPr/>
          </p:nvSpPr>
          <p:spPr>
            <a:xfrm>
              <a:off x="7790002" y="1771400"/>
              <a:ext cx="276225" cy="252202"/>
            </a:xfrm>
            <a:custGeom>
              <a:avLst/>
              <a:gdLst>
                <a:gd name="connsiteX0" fmla="*/ 0 w 276225"/>
                <a:gd name="connsiteY0" fmla="*/ 0 h 252202"/>
                <a:gd name="connsiteX1" fmla="*/ 276225 w 276225"/>
                <a:gd name="connsiteY1" fmla="*/ 126101 h 252202"/>
                <a:gd name="connsiteX2" fmla="*/ 0 w 276225"/>
                <a:gd name="connsiteY2" fmla="*/ 252202 h 252202"/>
                <a:gd name="connsiteX3" fmla="*/ 0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0" y="0"/>
                  </a:moveTo>
                  <a:lnTo>
                    <a:pt x="276225" y="126101"/>
                  </a:lnTo>
                  <a:lnTo>
                    <a:pt x="0" y="252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1" name="Freeform 140"/>
            <p:cNvSpPr/>
            <p:nvPr/>
          </p:nvSpPr>
          <p:spPr>
            <a:xfrm>
              <a:off x="7790004" y="2107994"/>
              <a:ext cx="276225" cy="252202"/>
            </a:xfrm>
            <a:custGeom>
              <a:avLst/>
              <a:gdLst>
                <a:gd name="connsiteX0" fmla="*/ 0 w 276225"/>
                <a:gd name="connsiteY0" fmla="*/ 0 h 252202"/>
                <a:gd name="connsiteX1" fmla="*/ 276225 w 276225"/>
                <a:gd name="connsiteY1" fmla="*/ 126101 h 252202"/>
                <a:gd name="connsiteX2" fmla="*/ 0 w 276225"/>
                <a:gd name="connsiteY2" fmla="*/ 252202 h 252202"/>
                <a:gd name="connsiteX3" fmla="*/ 0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0" y="0"/>
                  </a:moveTo>
                  <a:lnTo>
                    <a:pt x="276225" y="126101"/>
                  </a:lnTo>
                  <a:lnTo>
                    <a:pt x="0" y="252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2" name="Freeform 141"/>
            <p:cNvSpPr/>
            <p:nvPr/>
          </p:nvSpPr>
          <p:spPr>
            <a:xfrm>
              <a:off x="7790005" y="2444588"/>
              <a:ext cx="276225" cy="252202"/>
            </a:xfrm>
            <a:custGeom>
              <a:avLst/>
              <a:gdLst>
                <a:gd name="connsiteX0" fmla="*/ 0 w 276225"/>
                <a:gd name="connsiteY0" fmla="*/ 0 h 252202"/>
                <a:gd name="connsiteX1" fmla="*/ 276225 w 276225"/>
                <a:gd name="connsiteY1" fmla="*/ 126101 h 252202"/>
                <a:gd name="connsiteX2" fmla="*/ 0 w 276225"/>
                <a:gd name="connsiteY2" fmla="*/ 252202 h 252202"/>
                <a:gd name="connsiteX3" fmla="*/ 0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0" y="0"/>
                  </a:moveTo>
                  <a:lnTo>
                    <a:pt x="276225" y="126101"/>
                  </a:lnTo>
                  <a:lnTo>
                    <a:pt x="0" y="252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5340752" y="2916722"/>
            <a:ext cx="1261984" cy="276228"/>
            <a:chOff x="6128692" y="3096117"/>
            <a:chExt cx="1261984" cy="276228"/>
          </a:xfrm>
        </p:grpSpPr>
        <p:sp>
          <p:nvSpPr>
            <p:cNvPr id="135" name="Freeform 134"/>
            <p:cNvSpPr/>
            <p:nvPr/>
          </p:nvSpPr>
          <p:spPr>
            <a:xfrm>
              <a:off x="6801880" y="3096117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6" name="Freeform 135"/>
            <p:cNvSpPr/>
            <p:nvPr/>
          </p:nvSpPr>
          <p:spPr>
            <a:xfrm>
              <a:off x="7138474" y="3096118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7" name="Freeform 136"/>
            <p:cNvSpPr/>
            <p:nvPr/>
          </p:nvSpPr>
          <p:spPr>
            <a:xfrm>
              <a:off x="6465286" y="3096119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8" name="Freeform 137"/>
            <p:cNvSpPr/>
            <p:nvPr/>
          </p:nvSpPr>
          <p:spPr>
            <a:xfrm>
              <a:off x="6128692" y="3096120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6687128" y="579858"/>
            <a:ext cx="1261984" cy="276229"/>
            <a:chOff x="6128692" y="759256"/>
            <a:chExt cx="1261984" cy="276229"/>
          </a:xfrm>
        </p:grpSpPr>
        <p:sp>
          <p:nvSpPr>
            <p:cNvPr id="131" name="Freeform 130"/>
            <p:cNvSpPr/>
            <p:nvPr/>
          </p:nvSpPr>
          <p:spPr>
            <a:xfrm>
              <a:off x="7138474" y="759256"/>
              <a:ext cx="252202" cy="276226"/>
            </a:xfrm>
            <a:custGeom>
              <a:avLst/>
              <a:gdLst>
                <a:gd name="connsiteX0" fmla="*/ 126101 w 252202"/>
                <a:gd name="connsiteY0" fmla="*/ 0 h 276226"/>
                <a:gd name="connsiteX1" fmla="*/ 252202 w 252202"/>
                <a:gd name="connsiteY1" fmla="*/ 276226 h 276226"/>
                <a:gd name="connsiteX2" fmla="*/ 0 w 252202"/>
                <a:gd name="connsiteY2" fmla="*/ 276226 h 276226"/>
                <a:gd name="connsiteX3" fmla="*/ 126101 w 252202"/>
                <a:gd name="connsiteY3" fmla="*/ 0 h 27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6">
                  <a:moveTo>
                    <a:pt x="126101" y="0"/>
                  </a:moveTo>
                  <a:lnTo>
                    <a:pt x="252202" y="276226"/>
                  </a:lnTo>
                  <a:lnTo>
                    <a:pt x="0" y="276226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2" name="Freeform 131"/>
            <p:cNvSpPr/>
            <p:nvPr/>
          </p:nvSpPr>
          <p:spPr>
            <a:xfrm>
              <a:off x="6801880" y="759257"/>
              <a:ext cx="252202" cy="276226"/>
            </a:xfrm>
            <a:custGeom>
              <a:avLst/>
              <a:gdLst>
                <a:gd name="connsiteX0" fmla="*/ 126101 w 252202"/>
                <a:gd name="connsiteY0" fmla="*/ 0 h 276226"/>
                <a:gd name="connsiteX1" fmla="*/ 252202 w 252202"/>
                <a:gd name="connsiteY1" fmla="*/ 276226 h 276226"/>
                <a:gd name="connsiteX2" fmla="*/ 0 w 252202"/>
                <a:gd name="connsiteY2" fmla="*/ 276226 h 276226"/>
                <a:gd name="connsiteX3" fmla="*/ 126101 w 252202"/>
                <a:gd name="connsiteY3" fmla="*/ 0 h 27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6">
                  <a:moveTo>
                    <a:pt x="126101" y="0"/>
                  </a:moveTo>
                  <a:lnTo>
                    <a:pt x="252202" y="276226"/>
                  </a:lnTo>
                  <a:lnTo>
                    <a:pt x="0" y="276226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3" name="Freeform 132"/>
            <p:cNvSpPr/>
            <p:nvPr/>
          </p:nvSpPr>
          <p:spPr>
            <a:xfrm>
              <a:off x="6128692" y="759259"/>
              <a:ext cx="252202" cy="276225"/>
            </a:xfrm>
            <a:custGeom>
              <a:avLst/>
              <a:gdLst>
                <a:gd name="connsiteX0" fmla="*/ 126101 w 252202"/>
                <a:gd name="connsiteY0" fmla="*/ 0 h 276225"/>
                <a:gd name="connsiteX1" fmla="*/ 252202 w 252202"/>
                <a:gd name="connsiteY1" fmla="*/ 276225 h 276225"/>
                <a:gd name="connsiteX2" fmla="*/ 0 w 252202"/>
                <a:gd name="connsiteY2" fmla="*/ 276225 h 276225"/>
                <a:gd name="connsiteX3" fmla="*/ 126101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126101" y="0"/>
                  </a:moveTo>
                  <a:lnTo>
                    <a:pt x="252202" y="276225"/>
                  </a:lnTo>
                  <a:lnTo>
                    <a:pt x="0" y="276225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4" name="Freeform 133"/>
            <p:cNvSpPr/>
            <p:nvPr/>
          </p:nvSpPr>
          <p:spPr>
            <a:xfrm>
              <a:off x="6465286" y="759259"/>
              <a:ext cx="252202" cy="276226"/>
            </a:xfrm>
            <a:custGeom>
              <a:avLst/>
              <a:gdLst>
                <a:gd name="connsiteX0" fmla="*/ 126101 w 252202"/>
                <a:gd name="connsiteY0" fmla="*/ 0 h 276226"/>
                <a:gd name="connsiteX1" fmla="*/ 252202 w 252202"/>
                <a:gd name="connsiteY1" fmla="*/ 276226 h 276226"/>
                <a:gd name="connsiteX2" fmla="*/ 0 w 252202"/>
                <a:gd name="connsiteY2" fmla="*/ 276226 h 276226"/>
                <a:gd name="connsiteX3" fmla="*/ 126101 w 252202"/>
                <a:gd name="connsiteY3" fmla="*/ 0 h 27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6">
                  <a:moveTo>
                    <a:pt x="126101" y="0"/>
                  </a:moveTo>
                  <a:lnTo>
                    <a:pt x="252202" y="276226"/>
                  </a:lnTo>
                  <a:lnTo>
                    <a:pt x="0" y="276226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6687128" y="2916719"/>
            <a:ext cx="1261984" cy="276228"/>
            <a:chOff x="6128692" y="3096117"/>
            <a:chExt cx="1261984" cy="276228"/>
          </a:xfrm>
        </p:grpSpPr>
        <p:sp>
          <p:nvSpPr>
            <p:cNvPr id="127" name="Freeform 126"/>
            <p:cNvSpPr/>
            <p:nvPr/>
          </p:nvSpPr>
          <p:spPr>
            <a:xfrm>
              <a:off x="6801880" y="3096117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28" name="Freeform 127"/>
            <p:cNvSpPr/>
            <p:nvPr/>
          </p:nvSpPr>
          <p:spPr>
            <a:xfrm>
              <a:off x="7138474" y="3096118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29" name="Freeform 128"/>
            <p:cNvSpPr/>
            <p:nvPr/>
          </p:nvSpPr>
          <p:spPr>
            <a:xfrm>
              <a:off x="6465286" y="3096119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0" name="Freeform 129"/>
            <p:cNvSpPr/>
            <p:nvPr/>
          </p:nvSpPr>
          <p:spPr>
            <a:xfrm>
              <a:off x="6128692" y="3096120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</p:grpSp>
      <p:sp>
        <p:nvSpPr>
          <p:cNvPr id="51" name="Octagon 50"/>
          <p:cNvSpPr/>
          <p:nvPr/>
        </p:nvSpPr>
        <p:spPr>
          <a:xfrm>
            <a:off x="4924886" y="854865"/>
            <a:ext cx="3526642" cy="2063077"/>
          </a:xfrm>
          <a:prstGeom prst="octagon">
            <a:avLst>
              <a:gd name="adj" fmla="val 11713"/>
            </a:avLst>
          </a:prstGeom>
          <a:solidFill>
            <a:srgbClr val="2E2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2" name="Octagon 16"/>
          <p:cNvSpPr/>
          <p:nvPr/>
        </p:nvSpPr>
        <p:spPr>
          <a:xfrm>
            <a:off x="5177858" y="854864"/>
            <a:ext cx="3273670" cy="2063077"/>
          </a:xfrm>
          <a:custGeom>
            <a:avLst/>
            <a:gdLst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087162"/>
              <a:gd name="connsiteY0" fmla="*/ 1821429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0" fmla="*/ 0 w 2087162"/>
              <a:gd name="connsiteY0" fmla="*/ 1821429 h 2063077"/>
              <a:gd name="connsiteX1" fmla="*/ 1845514 w 2087162"/>
              <a:gd name="connsiteY1" fmla="*/ 0 h 2063077"/>
              <a:gd name="connsiteX2" fmla="*/ 2087162 w 2087162"/>
              <a:gd name="connsiteY2" fmla="*/ 241648 h 2063077"/>
              <a:gd name="connsiteX3" fmla="*/ 2087162 w 2087162"/>
              <a:gd name="connsiteY3" fmla="*/ 1821429 h 2063077"/>
              <a:gd name="connsiteX4" fmla="*/ 1845514 w 2087162"/>
              <a:gd name="connsiteY4" fmla="*/ 2063077 h 2063077"/>
              <a:gd name="connsiteX5" fmla="*/ 241648 w 2087162"/>
              <a:gd name="connsiteY5" fmla="*/ 2063077 h 2063077"/>
              <a:gd name="connsiteX6" fmla="*/ 0 w 2087162"/>
              <a:gd name="connsiteY6" fmla="*/ 1821429 h 2063077"/>
              <a:gd name="connsiteX0" fmla="*/ 0 w 1845514"/>
              <a:gd name="connsiteY0" fmla="*/ 2063077 h 2063077"/>
              <a:gd name="connsiteX1" fmla="*/ 1603866 w 1845514"/>
              <a:gd name="connsiteY1" fmla="*/ 0 h 2063077"/>
              <a:gd name="connsiteX2" fmla="*/ 1845514 w 1845514"/>
              <a:gd name="connsiteY2" fmla="*/ 241648 h 2063077"/>
              <a:gd name="connsiteX3" fmla="*/ 1845514 w 1845514"/>
              <a:gd name="connsiteY3" fmla="*/ 1821429 h 2063077"/>
              <a:gd name="connsiteX4" fmla="*/ 1603866 w 1845514"/>
              <a:gd name="connsiteY4" fmla="*/ 2063077 h 2063077"/>
              <a:gd name="connsiteX5" fmla="*/ 0 w 1845514"/>
              <a:gd name="connsiteY5" fmla="*/ 2063077 h 2063077"/>
              <a:gd name="connsiteX0" fmla="*/ 0 w 2973922"/>
              <a:gd name="connsiteY0" fmla="*/ 2053349 h 2063077"/>
              <a:gd name="connsiteX1" fmla="*/ 2732274 w 2973922"/>
              <a:gd name="connsiteY1" fmla="*/ 0 h 2063077"/>
              <a:gd name="connsiteX2" fmla="*/ 2973922 w 2973922"/>
              <a:gd name="connsiteY2" fmla="*/ 241648 h 2063077"/>
              <a:gd name="connsiteX3" fmla="*/ 2973922 w 2973922"/>
              <a:gd name="connsiteY3" fmla="*/ 1821429 h 2063077"/>
              <a:gd name="connsiteX4" fmla="*/ 2732274 w 2973922"/>
              <a:gd name="connsiteY4" fmla="*/ 2063077 h 2063077"/>
              <a:gd name="connsiteX5" fmla="*/ 0 w 2973922"/>
              <a:gd name="connsiteY5" fmla="*/ 2053349 h 2063077"/>
              <a:gd name="connsiteX0" fmla="*/ 0 w 3187930"/>
              <a:gd name="connsiteY0" fmla="*/ 2053349 h 2063077"/>
              <a:gd name="connsiteX1" fmla="*/ 2946282 w 3187930"/>
              <a:gd name="connsiteY1" fmla="*/ 0 h 2063077"/>
              <a:gd name="connsiteX2" fmla="*/ 3187930 w 3187930"/>
              <a:gd name="connsiteY2" fmla="*/ 241648 h 2063077"/>
              <a:gd name="connsiteX3" fmla="*/ 3187930 w 3187930"/>
              <a:gd name="connsiteY3" fmla="*/ 1821429 h 2063077"/>
              <a:gd name="connsiteX4" fmla="*/ 2946282 w 3187930"/>
              <a:gd name="connsiteY4" fmla="*/ 2063077 h 2063077"/>
              <a:gd name="connsiteX5" fmla="*/ 0 w 3187930"/>
              <a:gd name="connsiteY5" fmla="*/ 2053349 h 2063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87930" h="2063077">
                <a:moveTo>
                  <a:pt x="0" y="2053349"/>
                </a:moveTo>
                <a:lnTo>
                  <a:pt x="2946282" y="0"/>
                </a:lnTo>
                <a:lnTo>
                  <a:pt x="3187930" y="241648"/>
                </a:lnTo>
                <a:lnTo>
                  <a:pt x="3187930" y="1821429"/>
                </a:lnTo>
                <a:lnTo>
                  <a:pt x="2946282" y="2063077"/>
                </a:lnTo>
                <a:lnTo>
                  <a:pt x="0" y="2053349"/>
                </a:lnTo>
                <a:close/>
              </a:path>
            </a:pathLst>
          </a:cu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4" name="Rounded Rectangle 53"/>
          <p:cNvSpPr/>
          <p:nvPr/>
        </p:nvSpPr>
        <p:spPr>
          <a:xfrm>
            <a:off x="5993977" y="1177789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bg2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55" name="Rounded Rectangle 54"/>
          <p:cNvSpPr/>
          <p:nvPr/>
        </p:nvSpPr>
        <p:spPr>
          <a:xfrm>
            <a:off x="5252360" y="1919738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bg2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56" name="Rounded Rectangle 55"/>
          <p:cNvSpPr/>
          <p:nvPr/>
        </p:nvSpPr>
        <p:spPr>
          <a:xfrm>
            <a:off x="5993977" y="1919738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bg2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57" name="Rounded Rectangle 56"/>
          <p:cNvSpPr/>
          <p:nvPr/>
        </p:nvSpPr>
        <p:spPr>
          <a:xfrm>
            <a:off x="7473565" y="1177789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bg2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58" name="Rounded Rectangle 57"/>
          <p:cNvSpPr/>
          <p:nvPr/>
        </p:nvSpPr>
        <p:spPr>
          <a:xfrm>
            <a:off x="6731948" y="1919738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bg2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70" name="Rounded Rectangle 69"/>
          <p:cNvSpPr/>
          <p:nvPr/>
        </p:nvSpPr>
        <p:spPr>
          <a:xfrm>
            <a:off x="7473565" y="1919738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bg2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71" name="Rounded Rectangle 70"/>
          <p:cNvSpPr/>
          <p:nvPr/>
        </p:nvSpPr>
        <p:spPr>
          <a:xfrm>
            <a:off x="6731948" y="1177789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bg2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73" name="Rounded Rectangle 72"/>
          <p:cNvSpPr/>
          <p:nvPr/>
        </p:nvSpPr>
        <p:spPr>
          <a:xfrm>
            <a:off x="5257620" y="1177789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bg2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grpSp>
        <p:nvGrpSpPr>
          <p:cNvPr id="98" name="Group 97"/>
          <p:cNvGrpSpPr/>
          <p:nvPr/>
        </p:nvGrpSpPr>
        <p:grpSpPr>
          <a:xfrm>
            <a:off x="5385847" y="1250525"/>
            <a:ext cx="2458251" cy="1271755"/>
            <a:chOff x="4568796" y="1302038"/>
            <a:chExt cx="2458251" cy="1271755"/>
          </a:xfrm>
        </p:grpSpPr>
        <p:cxnSp>
          <p:nvCxnSpPr>
            <p:cNvPr id="99" name="Straight Connector 98"/>
            <p:cNvCxnSpPr>
              <a:stCxn id="119" idx="2"/>
              <a:endCxn id="112" idx="6"/>
            </p:cNvCxnSpPr>
            <p:nvPr/>
          </p:nvCxnSpPr>
          <p:spPr>
            <a:xfrm flipH="1">
              <a:off x="4948371" y="1543338"/>
              <a:ext cx="562671" cy="243009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0" name="Straight Connector 99"/>
            <p:cNvCxnSpPr>
              <a:stCxn id="112" idx="4"/>
              <a:endCxn id="111" idx="0"/>
            </p:cNvCxnSpPr>
            <p:nvPr/>
          </p:nvCxnSpPr>
          <p:spPr>
            <a:xfrm flipH="1">
              <a:off x="4783451" y="1867352"/>
              <a:ext cx="83915" cy="174601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1" name="Straight Connector 100"/>
            <p:cNvCxnSpPr>
              <a:stCxn id="111" idx="3"/>
              <a:endCxn id="123" idx="0"/>
            </p:cNvCxnSpPr>
            <p:nvPr/>
          </p:nvCxnSpPr>
          <p:spPr>
            <a:xfrm flipH="1">
              <a:off x="4649802" y="2180237"/>
              <a:ext cx="76370" cy="166201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2" name="Straight Connector 101"/>
            <p:cNvCxnSpPr>
              <a:stCxn id="112" idx="5"/>
              <a:endCxn id="110" idx="1"/>
            </p:cNvCxnSpPr>
            <p:nvPr/>
          </p:nvCxnSpPr>
          <p:spPr>
            <a:xfrm>
              <a:off x="4924645" y="1843626"/>
              <a:ext cx="426681" cy="164591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3" name="Straight Connector 102"/>
            <p:cNvCxnSpPr>
              <a:stCxn id="111" idx="6"/>
              <a:endCxn id="109" idx="2"/>
            </p:cNvCxnSpPr>
            <p:nvPr/>
          </p:nvCxnSpPr>
          <p:spPr>
            <a:xfrm>
              <a:off x="4864456" y="2122958"/>
              <a:ext cx="747281" cy="311244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4" name="Straight Connector 103"/>
            <p:cNvCxnSpPr>
              <a:stCxn id="113" idx="4"/>
              <a:endCxn id="114" idx="1"/>
            </p:cNvCxnSpPr>
            <p:nvPr/>
          </p:nvCxnSpPr>
          <p:spPr>
            <a:xfrm>
              <a:off x="6152718" y="1858570"/>
              <a:ext cx="124890" cy="230835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5" name="Straight Connector 104"/>
            <p:cNvCxnSpPr>
              <a:stCxn id="114" idx="3"/>
              <a:endCxn id="115" idx="7"/>
            </p:cNvCxnSpPr>
            <p:nvPr/>
          </p:nvCxnSpPr>
          <p:spPr>
            <a:xfrm flipH="1">
              <a:off x="6172236" y="2203963"/>
              <a:ext cx="105372" cy="187027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6" name="Straight Connector 105"/>
            <p:cNvCxnSpPr>
              <a:stCxn id="114" idx="5"/>
              <a:endCxn id="116" idx="1"/>
            </p:cNvCxnSpPr>
            <p:nvPr/>
          </p:nvCxnSpPr>
          <p:spPr>
            <a:xfrm>
              <a:off x="6392166" y="2203963"/>
              <a:ext cx="428168" cy="231546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7" name="Straight Connector 106"/>
            <p:cNvCxnSpPr>
              <a:stCxn id="119" idx="5"/>
              <a:endCxn id="113" idx="2"/>
            </p:cNvCxnSpPr>
            <p:nvPr/>
          </p:nvCxnSpPr>
          <p:spPr>
            <a:xfrm>
              <a:off x="5649326" y="1600617"/>
              <a:ext cx="422387" cy="176948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8" name="Straight Connector 107"/>
            <p:cNvCxnSpPr>
              <a:stCxn id="114" idx="6"/>
              <a:endCxn id="117" idx="2"/>
            </p:cNvCxnSpPr>
            <p:nvPr/>
          </p:nvCxnSpPr>
          <p:spPr>
            <a:xfrm flipV="1">
              <a:off x="6415892" y="2135476"/>
              <a:ext cx="407613" cy="11208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sp>
          <p:nvSpPr>
            <p:cNvPr id="109" name="Oval 108"/>
            <p:cNvSpPr/>
            <p:nvPr/>
          </p:nvSpPr>
          <p:spPr>
            <a:xfrm>
              <a:off x="5611737" y="2353197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0" name="Oval 109"/>
            <p:cNvSpPr/>
            <p:nvPr/>
          </p:nvSpPr>
          <p:spPr>
            <a:xfrm>
              <a:off x="5327600" y="1984491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1" name="Oval 110"/>
            <p:cNvSpPr/>
            <p:nvPr/>
          </p:nvSpPr>
          <p:spPr>
            <a:xfrm>
              <a:off x="4702446" y="2041953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2" name="Oval 111"/>
            <p:cNvSpPr/>
            <p:nvPr/>
          </p:nvSpPr>
          <p:spPr>
            <a:xfrm>
              <a:off x="4786361" y="1705342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3" name="Oval 112"/>
            <p:cNvSpPr/>
            <p:nvPr/>
          </p:nvSpPr>
          <p:spPr>
            <a:xfrm>
              <a:off x="6071713" y="1696560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4" name="Oval 113"/>
            <p:cNvSpPr/>
            <p:nvPr/>
          </p:nvSpPr>
          <p:spPr>
            <a:xfrm>
              <a:off x="6253882" y="2065679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5" name="Oval 114"/>
            <p:cNvSpPr/>
            <p:nvPr/>
          </p:nvSpPr>
          <p:spPr>
            <a:xfrm>
              <a:off x="6033952" y="2367264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6" name="Oval 115"/>
            <p:cNvSpPr/>
            <p:nvPr/>
          </p:nvSpPr>
          <p:spPr>
            <a:xfrm>
              <a:off x="6796608" y="2411783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7" name="Oval 116"/>
            <p:cNvSpPr/>
            <p:nvPr/>
          </p:nvSpPr>
          <p:spPr>
            <a:xfrm>
              <a:off x="6823505" y="2054471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18" name="Straight Connector 117"/>
            <p:cNvCxnSpPr>
              <a:stCxn id="122" idx="2"/>
              <a:endCxn id="119" idx="6"/>
            </p:cNvCxnSpPr>
            <p:nvPr/>
          </p:nvCxnSpPr>
          <p:spPr>
            <a:xfrm flipH="1">
              <a:off x="5673052" y="1383043"/>
              <a:ext cx="415513" cy="160295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sp>
          <p:nvSpPr>
            <p:cNvPr id="119" name="Oval 118"/>
            <p:cNvSpPr/>
            <p:nvPr/>
          </p:nvSpPr>
          <p:spPr>
            <a:xfrm>
              <a:off x="5511042" y="1462333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20" name="Straight Connector 119"/>
            <p:cNvCxnSpPr>
              <a:stCxn id="122" idx="6"/>
              <a:endCxn id="121" idx="2"/>
            </p:cNvCxnSpPr>
            <p:nvPr/>
          </p:nvCxnSpPr>
          <p:spPr>
            <a:xfrm>
              <a:off x="6250575" y="1383043"/>
              <a:ext cx="614462" cy="237753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865037" y="1539791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22" name="Oval 121"/>
            <p:cNvSpPr/>
            <p:nvPr/>
          </p:nvSpPr>
          <p:spPr>
            <a:xfrm>
              <a:off x="6088565" y="1302038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23" name="Oval 122"/>
            <p:cNvSpPr/>
            <p:nvPr/>
          </p:nvSpPr>
          <p:spPr>
            <a:xfrm>
              <a:off x="4568796" y="2346438"/>
              <a:ext cx="162011" cy="162011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42" name="Rectangle 41"/>
          <p:cNvSpPr/>
          <p:nvPr/>
        </p:nvSpPr>
        <p:spPr>
          <a:xfrm>
            <a:off x="0" y="3831704"/>
            <a:ext cx="12192000" cy="3026296"/>
          </a:xfrm>
          <a:prstGeom prst="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4800" b="1" dirty="0" err="1" smtClean="0"/>
              <a:t>Multithreading</a:t>
            </a:r>
            <a:r>
              <a:rPr lang="sv-SE" sz="4800" b="1" dirty="0" smtClean="0"/>
              <a:t/>
            </a:r>
            <a:br>
              <a:rPr lang="sv-SE" sz="4800" b="1" dirty="0" smtClean="0"/>
            </a:br>
            <a:r>
              <a:rPr lang="sv-SE" sz="1600" b="1" dirty="0" err="1" smtClean="0"/>
              <a:t>Flertrådade</a:t>
            </a:r>
            <a:r>
              <a:rPr lang="sv-SE" sz="1600" b="1" dirty="0" smtClean="0"/>
              <a:t> system låter oss nyttja fler än en kärna samtidigt</a:t>
            </a:r>
            <a:br>
              <a:rPr lang="sv-SE" sz="1600" b="1" dirty="0" smtClean="0"/>
            </a:br>
            <a:endParaRPr lang="sv-SE" sz="4800" b="1" dirty="0"/>
          </a:p>
        </p:txBody>
      </p:sp>
      <p:sp>
        <p:nvSpPr>
          <p:cNvPr id="151" name="Highlight"/>
          <p:cNvSpPr/>
          <p:nvPr/>
        </p:nvSpPr>
        <p:spPr>
          <a:xfrm>
            <a:off x="4394830" y="854958"/>
            <a:ext cx="3820352" cy="2043629"/>
          </a:xfrm>
          <a:custGeom>
            <a:avLst/>
            <a:gdLst>
              <a:gd name="connsiteX0" fmla="*/ 0 w 956356"/>
              <a:gd name="connsiteY0" fmla="*/ 0 h 906888"/>
              <a:gd name="connsiteX1" fmla="*/ 916842 w 956356"/>
              <a:gd name="connsiteY1" fmla="*/ 114803 h 906888"/>
              <a:gd name="connsiteX2" fmla="*/ 916842 w 956356"/>
              <a:gd name="connsiteY2" fmla="*/ 116706 h 906888"/>
              <a:gd name="connsiteX3" fmla="*/ 944147 w 956356"/>
              <a:gd name="connsiteY3" fmla="*/ 128016 h 906888"/>
              <a:gd name="connsiteX4" fmla="*/ 956356 w 956356"/>
              <a:gd name="connsiteY4" fmla="*/ 157491 h 906888"/>
              <a:gd name="connsiteX5" fmla="*/ 956356 w 956356"/>
              <a:gd name="connsiteY5" fmla="*/ 749397 h 906888"/>
              <a:gd name="connsiteX6" fmla="*/ 944147 w 956356"/>
              <a:gd name="connsiteY6" fmla="*/ 778872 h 906888"/>
              <a:gd name="connsiteX7" fmla="*/ 916842 w 956356"/>
              <a:gd name="connsiteY7" fmla="*/ 790182 h 906888"/>
              <a:gd name="connsiteX8" fmla="*/ 916842 w 956356"/>
              <a:gd name="connsiteY8" fmla="*/ 792085 h 906888"/>
              <a:gd name="connsiteX9" fmla="*/ 0 w 956356"/>
              <a:gd name="connsiteY9" fmla="*/ 906888 h 906888"/>
              <a:gd name="connsiteX0" fmla="*/ 0 w 1628508"/>
              <a:gd name="connsiteY0" fmla="*/ 0 h 1108193"/>
              <a:gd name="connsiteX1" fmla="*/ 1588994 w 1628508"/>
              <a:gd name="connsiteY1" fmla="*/ 316108 h 1108193"/>
              <a:gd name="connsiteX2" fmla="*/ 1588994 w 1628508"/>
              <a:gd name="connsiteY2" fmla="*/ 318011 h 1108193"/>
              <a:gd name="connsiteX3" fmla="*/ 1616299 w 1628508"/>
              <a:gd name="connsiteY3" fmla="*/ 329321 h 1108193"/>
              <a:gd name="connsiteX4" fmla="*/ 1628508 w 1628508"/>
              <a:gd name="connsiteY4" fmla="*/ 358796 h 1108193"/>
              <a:gd name="connsiteX5" fmla="*/ 1628508 w 1628508"/>
              <a:gd name="connsiteY5" fmla="*/ 950702 h 1108193"/>
              <a:gd name="connsiteX6" fmla="*/ 1616299 w 1628508"/>
              <a:gd name="connsiteY6" fmla="*/ 980177 h 1108193"/>
              <a:gd name="connsiteX7" fmla="*/ 1588994 w 1628508"/>
              <a:gd name="connsiteY7" fmla="*/ 991487 h 1108193"/>
              <a:gd name="connsiteX8" fmla="*/ 1588994 w 1628508"/>
              <a:gd name="connsiteY8" fmla="*/ 993390 h 1108193"/>
              <a:gd name="connsiteX9" fmla="*/ 672152 w 1628508"/>
              <a:gd name="connsiteY9" fmla="*/ 1108193 h 1108193"/>
              <a:gd name="connsiteX10" fmla="*/ 0 w 1628508"/>
              <a:gd name="connsiteY10" fmla="*/ 0 h 1108193"/>
              <a:gd name="connsiteX0" fmla="*/ 0 w 1628508"/>
              <a:gd name="connsiteY0" fmla="*/ 0 h 2049888"/>
              <a:gd name="connsiteX1" fmla="*/ 1588994 w 1628508"/>
              <a:gd name="connsiteY1" fmla="*/ 316108 h 2049888"/>
              <a:gd name="connsiteX2" fmla="*/ 1588994 w 1628508"/>
              <a:gd name="connsiteY2" fmla="*/ 318011 h 2049888"/>
              <a:gd name="connsiteX3" fmla="*/ 1616299 w 1628508"/>
              <a:gd name="connsiteY3" fmla="*/ 329321 h 2049888"/>
              <a:gd name="connsiteX4" fmla="*/ 1628508 w 1628508"/>
              <a:gd name="connsiteY4" fmla="*/ 358796 h 2049888"/>
              <a:gd name="connsiteX5" fmla="*/ 1628508 w 1628508"/>
              <a:gd name="connsiteY5" fmla="*/ 950702 h 2049888"/>
              <a:gd name="connsiteX6" fmla="*/ 1616299 w 1628508"/>
              <a:gd name="connsiteY6" fmla="*/ 980177 h 2049888"/>
              <a:gd name="connsiteX7" fmla="*/ 1588994 w 1628508"/>
              <a:gd name="connsiteY7" fmla="*/ 991487 h 2049888"/>
              <a:gd name="connsiteX8" fmla="*/ 1588994 w 1628508"/>
              <a:gd name="connsiteY8" fmla="*/ 993390 h 2049888"/>
              <a:gd name="connsiteX9" fmla="*/ 34119 w 1628508"/>
              <a:gd name="connsiteY9" fmla="*/ 2049888 h 2049888"/>
              <a:gd name="connsiteX10" fmla="*/ 0 w 1628508"/>
              <a:gd name="connsiteY10" fmla="*/ 0 h 2049888"/>
              <a:gd name="connsiteX0" fmla="*/ 4880 w 1633388"/>
              <a:gd name="connsiteY0" fmla="*/ 0 h 1129747"/>
              <a:gd name="connsiteX1" fmla="*/ 1593874 w 1633388"/>
              <a:gd name="connsiteY1" fmla="*/ 316108 h 1129747"/>
              <a:gd name="connsiteX2" fmla="*/ 1593874 w 1633388"/>
              <a:gd name="connsiteY2" fmla="*/ 318011 h 1129747"/>
              <a:gd name="connsiteX3" fmla="*/ 1621179 w 1633388"/>
              <a:gd name="connsiteY3" fmla="*/ 329321 h 1129747"/>
              <a:gd name="connsiteX4" fmla="*/ 1633388 w 1633388"/>
              <a:gd name="connsiteY4" fmla="*/ 358796 h 1129747"/>
              <a:gd name="connsiteX5" fmla="*/ 1633388 w 1633388"/>
              <a:gd name="connsiteY5" fmla="*/ 950702 h 1129747"/>
              <a:gd name="connsiteX6" fmla="*/ 1621179 w 1633388"/>
              <a:gd name="connsiteY6" fmla="*/ 980177 h 1129747"/>
              <a:gd name="connsiteX7" fmla="*/ 1593874 w 1633388"/>
              <a:gd name="connsiteY7" fmla="*/ 991487 h 1129747"/>
              <a:gd name="connsiteX8" fmla="*/ 1593874 w 1633388"/>
              <a:gd name="connsiteY8" fmla="*/ 993390 h 1129747"/>
              <a:gd name="connsiteX9" fmla="*/ 0 w 1633388"/>
              <a:gd name="connsiteY9" fmla="*/ 1129747 h 1129747"/>
              <a:gd name="connsiteX10" fmla="*/ 4880 w 1633388"/>
              <a:gd name="connsiteY10" fmla="*/ 0 h 1129747"/>
              <a:gd name="connsiteX0" fmla="*/ 0 w 1645841"/>
              <a:gd name="connsiteY0" fmla="*/ 0 h 956347"/>
              <a:gd name="connsiteX1" fmla="*/ 1606327 w 1645841"/>
              <a:gd name="connsiteY1" fmla="*/ 142708 h 956347"/>
              <a:gd name="connsiteX2" fmla="*/ 1606327 w 1645841"/>
              <a:gd name="connsiteY2" fmla="*/ 144611 h 956347"/>
              <a:gd name="connsiteX3" fmla="*/ 1633632 w 1645841"/>
              <a:gd name="connsiteY3" fmla="*/ 155921 h 956347"/>
              <a:gd name="connsiteX4" fmla="*/ 1645841 w 1645841"/>
              <a:gd name="connsiteY4" fmla="*/ 185396 h 956347"/>
              <a:gd name="connsiteX5" fmla="*/ 1645841 w 1645841"/>
              <a:gd name="connsiteY5" fmla="*/ 777302 h 956347"/>
              <a:gd name="connsiteX6" fmla="*/ 1633632 w 1645841"/>
              <a:gd name="connsiteY6" fmla="*/ 806777 h 956347"/>
              <a:gd name="connsiteX7" fmla="*/ 1606327 w 1645841"/>
              <a:gd name="connsiteY7" fmla="*/ 818087 h 956347"/>
              <a:gd name="connsiteX8" fmla="*/ 1606327 w 1645841"/>
              <a:gd name="connsiteY8" fmla="*/ 819990 h 956347"/>
              <a:gd name="connsiteX9" fmla="*/ 12453 w 1645841"/>
              <a:gd name="connsiteY9" fmla="*/ 956347 h 956347"/>
              <a:gd name="connsiteX10" fmla="*/ 0 w 1645841"/>
              <a:gd name="connsiteY10" fmla="*/ 0 h 956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45841" h="956347">
                <a:moveTo>
                  <a:pt x="0" y="0"/>
                </a:moveTo>
                <a:lnTo>
                  <a:pt x="1606327" y="142708"/>
                </a:lnTo>
                <a:lnTo>
                  <a:pt x="1606327" y="144611"/>
                </a:lnTo>
                <a:lnTo>
                  <a:pt x="1633632" y="155921"/>
                </a:lnTo>
                <a:cubicBezTo>
                  <a:pt x="1641176" y="163465"/>
                  <a:pt x="1645841" y="173886"/>
                  <a:pt x="1645841" y="185396"/>
                </a:cubicBezTo>
                <a:lnTo>
                  <a:pt x="1645841" y="777302"/>
                </a:lnTo>
                <a:cubicBezTo>
                  <a:pt x="1645841" y="788813"/>
                  <a:pt x="1641176" y="799234"/>
                  <a:pt x="1633632" y="806777"/>
                </a:cubicBezTo>
                <a:lnTo>
                  <a:pt x="1606327" y="818087"/>
                </a:lnTo>
                <a:lnTo>
                  <a:pt x="1606327" y="819990"/>
                </a:lnTo>
                <a:lnTo>
                  <a:pt x="12453" y="956347"/>
                </a:lnTo>
                <a:cubicBezTo>
                  <a:pt x="12453" y="654051"/>
                  <a:pt x="0" y="30229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43BFF7">
                  <a:alpha val="56000"/>
                </a:srgbClr>
              </a:gs>
              <a:gs pos="68000">
                <a:srgbClr val="43BFF7">
                  <a:alpha val="0"/>
                </a:srgbClr>
              </a:gs>
            </a:gsLst>
            <a:lin ang="19200000" scaled="0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 sz="1400" b="1" dirty="0"/>
          </a:p>
        </p:txBody>
      </p:sp>
      <p:sp>
        <p:nvSpPr>
          <p:cNvPr id="43" name="Rounded Rectangle 42"/>
          <p:cNvSpPr/>
          <p:nvPr/>
        </p:nvSpPr>
        <p:spPr>
          <a:xfrm>
            <a:off x="2476499" y="849052"/>
            <a:ext cx="2062800" cy="2063074"/>
          </a:xfrm>
          <a:prstGeom prst="roundRect">
            <a:avLst>
              <a:gd name="adj" fmla="val 6970"/>
            </a:avLst>
          </a:prstGeom>
          <a:solidFill>
            <a:srgbClr val="333F50"/>
          </a:solidFill>
          <a:ln w="190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smtClean="0"/>
              <a:t>Service</a:t>
            </a:r>
            <a:endParaRPr lang="sv-SE" b="1" dirty="0"/>
          </a:p>
        </p:txBody>
      </p:sp>
      <p:sp>
        <p:nvSpPr>
          <p:cNvPr id="83" name="Call"/>
          <p:cNvSpPr/>
          <p:nvPr/>
        </p:nvSpPr>
        <p:spPr>
          <a:xfrm>
            <a:off x="485420" y="1593571"/>
            <a:ext cx="2472933" cy="585666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E95959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smtClean="0">
                <a:solidFill>
                  <a:schemeClr val="tx1"/>
                </a:solidFill>
              </a:rPr>
              <a:t>Anrop</a:t>
            </a:r>
            <a:endParaRPr lang="sv-SE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520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roup 139"/>
          <p:cNvGrpSpPr/>
          <p:nvPr/>
        </p:nvGrpSpPr>
        <p:grpSpPr>
          <a:xfrm>
            <a:off x="8014776" y="3898196"/>
            <a:ext cx="2613089" cy="2613088"/>
            <a:chOff x="4662738" y="3954548"/>
            <a:chExt cx="2613089" cy="2613088"/>
          </a:xfrm>
        </p:grpSpPr>
        <p:grpSp>
          <p:nvGrpSpPr>
            <p:cNvPr id="141" name="Group 140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47" name="Freeform 146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48" name="Octagon 147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49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50" name="Oval 149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42" name="Group 141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43" name="Rounded Rectangle 142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44" name="Rounded Rectangle 143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5" name="Rounded Rectangle 144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6" name="Rounded Rectangle 145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28" name="Group 127"/>
          <p:cNvGrpSpPr/>
          <p:nvPr/>
        </p:nvGrpSpPr>
        <p:grpSpPr>
          <a:xfrm>
            <a:off x="4674136" y="3898196"/>
            <a:ext cx="2613089" cy="2613088"/>
            <a:chOff x="4662738" y="3954548"/>
            <a:chExt cx="2613089" cy="2613088"/>
          </a:xfrm>
        </p:grpSpPr>
        <p:grpSp>
          <p:nvGrpSpPr>
            <p:cNvPr id="130" name="Group 129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36" name="Freeform 135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37" name="Octagon 136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38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39" name="Oval 138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31" name="Group 130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32" name="Rounded Rectangle 131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33" name="Rounded Rectangle 132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34" name="Rounded Rectangle 133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35" name="Rounded Rectangle 134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13" name="Group 112"/>
          <p:cNvGrpSpPr/>
          <p:nvPr/>
        </p:nvGrpSpPr>
        <p:grpSpPr>
          <a:xfrm>
            <a:off x="1299223" y="3898196"/>
            <a:ext cx="2613089" cy="2613088"/>
            <a:chOff x="4662738" y="3954548"/>
            <a:chExt cx="2613089" cy="2613088"/>
          </a:xfrm>
        </p:grpSpPr>
        <p:grpSp>
          <p:nvGrpSpPr>
            <p:cNvPr id="114" name="Group 113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20" name="Freeform 119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21" name="Octagon 120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22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23" name="Oval 122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15" name="Group 114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16" name="Rounded Rectangle 115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17" name="Rounded Rectangle 116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18" name="Rounded Rectangle 117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19" name="Rounded Rectangle 118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88" name="Group 87"/>
          <p:cNvGrpSpPr/>
          <p:nvPr/>
        </p:nvGrpSpPr>
        <p:grpSpPr>
          <a:xfrm>
            <a:off x="2093627" y="4578050"/>
            <a:ext cx="7738794" cy="1133888"/>
            <a:chOff x="2093627" y="4578050"/>
            <a:chExt cx="7738794" cy="1133888"/>
          </a:xfrm>
        </p:grpSpPr>
        <p:cxnSp>
          <p:nvCxnSpPr>
            <p:cNvPr id="90" name="Straight Connector 89"/>
            <p:cNvCxnSpPr>
              <a:stCxn id="173" idx="2"/>
              <a:endCxn id="172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>
              <a:stCxn id="171" idx="2"/>
              <a:endCxn id="170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>
              <a:stCxn id="171" idx="2"/>
              <a:endCxn id="169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>
              <a:stCxn id="178" idx="4"/>
              <a:endCxn id="171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>
              <a:stCxn id="170" idx="2"/>
              <a:endCxn id="182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>
              <a:stCxn id="170" idx="3"/>
              <a:endCxn id="101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>
              <a:stCxn id="173" idx="4"/>
              <a:endCxn id="174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>
              <a:stCxn id="173" idx="5"/>
              <a:endCxn id="175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>
              <a:stCxn id="178" idx="5"/>
              <a:endCxn id="172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>
              <a:stCxn id="173" idx="6"/>
              <a:endCxn id="176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Oval 100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69" name="Oval 168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0" name="Oval 169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1" name="Oval 170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2" name="Oval 171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3" name="Oval 172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4" name="Oval 173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5" name="Oval 174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6" name="Oval 175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77" name="Straight Connector 176"/>
            <p:cNvCxnSpPr>
              <a:stCxn id="181" idx="2"/>
              <a:endCxn id="178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8" name="Oval 177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79" name="Straight Connector 178"/>
            <p:cNvCxnSpPr>
              <a:stCxn id="181" idx="7"/>
              <a:endCxn id="180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Oval 179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1" name="Oval 180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2" name="Oval 181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61" name="Rectangle 60"/>
          <p:cNvSpPr/>
          <p:nvPr/>
        </p:nvSpPr>
        <p:spPr>
          <a:xfrm>
            <a:off x="0" y="0"/>
            <a:ext cx="12192000" cy="3831704"/>
          </a:xfrm>
          <a:prstGeom prst="rect">
            <a:avLst/>
          </a:prstGeom>
          <a:solidFill>
            <a:schemeClr val="tx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sz="48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Skala ut</a:t>
            </a:r>
            <a:br>
              <a:rPr lang="sv-SE" sz="48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</a:br>
            <a:r>
              <a:rPr lang="sv-SE" sz="16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När en processor inte längre räcker till</a:t>
            </a:r>
            <a:endParaRPr lang="sv-SE" sz="48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6131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140"/>
          <p:cNvGrpSpPr/>
          <p:nvPr/>
        </p:nvGrpSpPr>
        <p:grpSpPr>
          <a:xfrm>
            <a:off x="8014776" y="3898196"/>
            <a:ext cx="2613089" cy="2613088"/>
            <a:chOff x="4662738" y="3954548"/>
            <a:chExt cx="2613089" cy="2613088"/>
          </a:xfrm>
        </p:grpSpPr>
        <p:grpSp>
          <p:nvGrpSpPr>
            <p:cNvPr id="142" name="Group 141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48" name="Freeform 147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49" name="Octagon 148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50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51" name="Oval 150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43" name="Group 142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44" name="Rounded Rectangle 143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45" name="Rounded Rectangle 144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6" name="Rounded Rectangle 145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7" name="Rounded Rectangle 146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52" name="Group 151"/>
          <p:cNvGrpSpPr/>
          <p:nvPr/>
        </p:nvGrpSpPr>
        <p:grpSpPr>
          <a:xfrm>
            <a:off x="4674136" y="3898196"/>
            <a:ext cx="2613089" cy="2613088"/>
            <a:chOff x="4662738" y="3954548"/>
            <a:chExt cx="2613089" cy="2613088"/>
          </a:xfrm>
        </p:grpSpPr>
        <p:grpSp>
          <p:nvGrpSpPr>
            <p:cNvPr id="153" name="Group 152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59" name="Freeform 158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60" name="Octagon 159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61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62" name="Oval 161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54" name="Group 153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55" name="Rounded Rectangle 154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56" name="Rounded Rectangle 155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57" name="Rounded Rectangle 156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58" name="Rounded Rectangle 157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63" name="Group 162"/>
          <p:cNvGrpSpPr/>
          <p:nvPr/>
        </p:nvGrpSpPr>
        <p:grpSpPr>
          <a:xfrm>
            <a:off x="1299223" y="3898196"/>
            <a:ext cx="2613089" cy="2613088"/>
            <a:chOff x="4662738" y="3954548"/>
            <a:chExt cx="2613089" cy="2613088"/>
          </a:xfrm>
        </p:grpSpPr>
        <p:grpSp>
          <p:nvGrpSpPr>
            <p:cNvPr id="164" name="Group 163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92" name="Freeform 191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93" name="Octagon 192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94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95" name="Oval 194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65" name="Group 164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66" name="Rounded Rectangle 165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67" name="Rounded Rectangle 166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90" name="Rounded Rectangle 189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91" name="Rounded Rectangle 190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sp>
        <p:nvSpPr>
          <p:cNvPr id="238" name="Rectangle 237"/>
          <p:cNvSpPr/>
          <p:nvPr/>
        </p:nvSpPr>
        <p:spPr>
          <a:xfrm>
            <a:off x="0" y="1901954"/>
            <a:ext cx="12192000" cy="1929750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0" y="0"/>
            <a:ext cx="12192000" cy="1901953"/>
          </a:xfrm>
          <a:prstGeom prst="roundRect">
            <a:avLst>
              <a:gd name="adj" fmla="val 0"/>
            </a:avLst>
          </a:prstGeom>
          <a:solidFill>
            <a:schemeClr val="tx1"/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1236349" y="922376"/>
            <a:ext cx="60508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Klassiskt system</a:t>
            </a:r>
            <a:endParaRPr lang="sv-SE" sz="48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09" name="Group 108"/>
          <p:cNvGrpSpPr/>
          <p:nvPr/>
        </p:nvGrpSpPr>
        <p:grpSpPr>
          <a:xfrm>
            <a:off x="2093627" y="4578050"/>
            <a:ext cx="7738794" cy="1133888"/>
            <a:chOff x="2093627" y="4578050"/>
            <a:chExt cx="7738794" cy="1133888"/>
          </a:xfrm>
        </p:grpSpPr>
        <p:cxnSp>
          <p:nvCxnSpPr>
            <p:cNvPr id="110" name="Straight Connector 109"/>
            <p:cNvCxnSpPr>
              <a:stCxn id="180" idx="2"/>
              <a:endCxn id="179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>
              <a:stCxn id="178" idx="2"/>
              <a:endCxn id="177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>
              <a:stCxn id="178" idx="2"/>
              <a:endCxn id="176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>
              <a:stCxn id="185" idx="4"/>
              <a:endCxn id="178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>
              <a:stCxn id="177" idx="2"/>
              <a:endCxn id="189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>
              <a:stCxn id="177" idx="3"/>
              <a:endCxn id="175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>
              <a:stCxn id="180" idx="4"/>
              <a:endCxn id="181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>
              <a:stCxn id="180" idx="5"/>
              <a:endCxn id="182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>
              <a:stCxn id="185" idx="5"/>
              <a:endCxn id="179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>
              <a:stCxn id="180" idx="6"/>
              <a:endCxn id="183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Oval 174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6" name="Oval 175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7" name="Oval 176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8" name="Oval 177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9" name="Oval 178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0" name="Oval 179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1" name="Oval 180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2" name="Oval 181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3" name="Oval 182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84" name="Straight Connector 183"/>
            <p:cNvCxnSpPr>
              <a:stCxn id="188" idx="2"/>
              <a:endCxn id="185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Oval 184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86" name="Straight Connector 185"/>
            <p:cNvCxnSpPr>
              <a:stCxn id="188" idx="7"/>
              <a:endCxn id="187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7" name="Oval 186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8" name="Oval 187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9" name="Oval 188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236" name="Rounded Rectangle 235"/>
          <p:cNvSpPr/>
          <p:nvPr/>
        </p:nvSpPr>
        <p:spPr>
          <a:xfrm>
            <a:off x="7946746" y="1908394"/>
            <a:ext cx="2819641" cy="1933320"/>
          </a:xfrm>
          <a:prstGeom prst="roundRect">
            <a:avLst>
              <a:gd name="adj" fmla="val 0"/>
            </a:avLst>
          </a:prstGeom>
          <a:solidFill>
            <a:schemeClr val="tx1">
              <a:alpha val="9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smtClean="0">
                <a:solidFill>
                  <a:schemeClr val="tx1"/>
                </a:solidFill>
              </a:rPr>
              <a:t>Elasticitet:</a:t>
            </a:r>
            <a:endParaRPr lang="sv-SE" b="1" dirty="0">
              <a:solidFill>
                <a:schemeClr val="tx1"/>
              </a:solidFill>
            </a:endParaRPr>
          </a:p>
          <a:p>
            <a:r>
              <a:rPr lang="sv-SE" b="1" dirty="0">
                <a:solidFill>
                  <a:schemeClr val="tx1"/>
                </a:solidFill>
              </a:rPr>
              <a:t> </a:t>
            </a:r>
            <a:br>
              <a:rPr lang="sv-SE" b="1" dirty="0">
                <a:solidFill>
                  <a:schemeClr val="tx1"/>
                </a:solidFill>
              </a:rPr>
            </a:br>
            <a:r>
              <a:rPr lang="sv-SE" b="1" dirty="0">
                <a:solidFill>
                  <a:schemeClr val="tx1"/>
                </a:solidFill>
              </a:rPr>
              <a:t> </a:t>
            </a:r>
          </a:p>
          <a:p>
            <a:r>
              <a:rPr lang="sv-SE" b="1" dirty="0">
                <a:solidFill>
                  <a:schemeClr val="tx1"/>
                </a:solidFill>
              </a:rPr>
              <a:t> 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8503204" y="2667026"/>
            <a:ext cx="1706723" cy="831721"/>
            <a:chOff x="8463051" y="3047300"/>
            <a:chExt cx="1706723" cy="831721"/>
          </a:xfrm>
        </p:grpSpPr>
        <p:pic>
          <p:nvPicPr>
            <p:cNvPr id="233" name="Picture 23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293174">
              <a:off x="8463051" y="3068074"/>
              <a:ext cx="918691" cy="706413"/>
            </a:xfrm>
            <a:prstGeom prst="rect">
              <a:avLst/>
            </a:prstGeom>
          </p:spPr>
        </p:pic>
        <p:pic>
          <p:nvPicPr>
            <p:cNvPr id="234" name="Picture 2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09025" flipH="1">
              <a:off x="9088120" y="3047300"/>
              <a:ext cx="1081654" cy="831721"/>
            </a:xfrm>
            <a:prstGeom prst="rect">
              <a:avLst/>
            </a:prstGeom>
          </p:spPr>
        </p:pic>
      </p:grpSp>
      <p:sp>
        <p:nvSpPr>
          <p:cNvPr id="235" name="Rounded Rectangle 234"/>
          <p:cNvSpPr/>
          <p:nvPr/>
        </p:nvSpPr>
        <p:spPr>
          <a:xfrm>
            <a:off x="4589049" y="1911746"/>
            <a:ext cx="2819641" cy="1929751"/>
          </a:xfrm>
          <a:prstGeom prst="roundRect">
            <a:avLst>
              <a:gd name="adj" fmla="val 0"/>
            </a:avLst>
          </a:prstGeom>
          <a:solidFill>
            <a:schemeClr val="tx1">
              <a:alpha val="9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smtClean="0">
                <a:solidFill>
                  <a:schemeClr val="tx1"/>
                </a:solidFill>
              </a:rPr>
              <a:t>Skala ut:</a:t>
            </a:r>
            <a:endParaRPr lang="sv-SE" b="1" dirty="0">
              <a:solidFill>
                <a:schemeClr val="tx1"/>
              </a:solidFill>
            </a:endParaRPr>
          </a:p>
          <a:p>
            <a:r>
              <a:rPr lang="sv-SE" dirty="0" smtClean="0">
                <a:solidFill>
                  <a:schemeClr val="tx1"/>
                </a:solidFill>
              </a:rPr>
              <a:t>WCF</a:t>
            </a:r>
            <a:r>
              <a:rPr lang="sv-SE" dirty="0">
                <a:solidFill>
                  <a:schemeClr val="tx1"/>
                </a:solidFill>
              </a:rPr>
              <a:t/>
            </a:r>
            <a:br>
              <a:rPr lang="sv-SE" dirty="0">
                <a:solidFill>
                  <a:schemeClr val="tx1"/>
                </a:solidFill>
              </a:rPr>
            </a:br>
            <a:r>
              <a:rPr lang="sv-SE" dirty="0" smtClean="0">
                <a:solidFill>
                  <a:schemeClr val="tx1"/>
                </a:solidFill>
              </a:rPr>
              <a:t>Web API</a:t>
            </a:r>
            <a:endParaRPr lang="sv-SE" dirty="0">
              <a:solidFill>
                <a:schemeClr val="tx1"/>
              </a:solidFill>
            </a:endParaRPr>
          </a:p>
          <a:p>
            <a:r>
              <a:rPr lang="sv-SE" dirty="0" err="1" smtClean="0">
                <a:solidFill>
                  <a:schemeClr val="tx1"/>
                </a:solidFill>
              </a:rPr>
              <a:t>ServiceBus</a:t>
            </a:r>
            <a:r>
              <a:rPr lang="sv-SE" dirty="0" smtClean="0">
                <a:solidFill>
                  <a:schemeClr val="tx1"/>
                </a:solidFill>
              </a:rPr>
              <a:t> - MSMQ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231352" y="1902035"/>
            <a:ext cx="2819641" cy="1940091"/>
          </a:xfrm>
          <a:prstGeom prst="roundRect">
            <a:avLst>
              <a:gd name="adj" fmla="val 0"/>
            </a:avLst>
          </a:prstGeom>
          <a:solidFill>
            <a:schemeClr val="tx1">
              <a:alpha val="9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smtClean="0">
                <a:solidFill>
                  <a:schemeClr val="tx1"/>
                </a:solidFill>
              </a:rPr>
              <a:t>Skala upp:</a:t>
            </a:r>
            <a:endParaRPr lang="sv-SE" b="1" dirty="0">
              <a:solidFill>
                <a:schemeClr val="tx1"/>
              </a:solidFill>
            </a:endParaRPr>
          </a:p>
          <a:p>
            <a:r>
              <a:rPr lang="sv-SE" dirty="0" err="1">
                <a:solidFill>
                  <a:schemeClr val="tx1"/>
                </a:solidFill>
              </a:rPr>
              <a:t>Parallel</a:t>
            </a:r>
            <a:r>
              <a:rPr lang="sv-SE" dirty="0">
                <a:solidFill>
                  <a:schemeClr val="tx1"/>
                </a:solidFill>
              </a:rPr>
              <a:t> </a:t>
            </a:r>
            <a:r>
              <a:rPr lang="sv-SE" dirty="0" err="1">
                <a:solidFill>
                  <a:schemeClr val="tx1"/>
                </a:solidFill>
              </a:rPr>
              <a:t>Linq</a:t>
            </a:r>
            <a:r>
              <a:rPr lang="sv-SE" dirty="0">
                <a:solidFill>
                  <a:schemeClr val="tx1"/>
                </a:solidFill>
              </a:rPr>
              <a:t/>
            </a:r>
            <a:br>
              <a:rPr lang="sv-SE" dirty="0">
                <a:solidFill>
                  <a:schemeClr val="tx1"/>
                </a:solidFill>
              </a:rPr>
            </a:br>
            <a:r>
              <a:rPr lang="sv-SE" dirty="0">
                <a:solidFill>
                  <a:schemeClr val="tx1"/>
                </a:solidFill>
              </a:rPr>
              <a:t>TPL – </a:t>
            </a:r>
            <a:r>
              <a:rPr lang="sv-SE" dirty="0" err="1">
                <a:solidFill>
                  <a:schemeClr val="tx1"/>
                </a:solidFill>
              </a:rPr>
              <a:t>async</a:t>
            </a:r>
            <a:r>
              <a:rPr lang="sv-SE" dirty="0">
                <a:solidFill>
                  <a:schemeClr val="tx1"/>
                </a:solidFill>
              </a:rPr>
              <a:t> </a:t>
            </a:r>
            <a:r>
              <a:rPr lang="sv-SE" dirty="0" err="1">
                <a:solidFill>
                  <a:schemeClr val="tx1"/>
                </a:solidFill>
              </a:rPr>
              <a:t>await</a:t>
            </a:r>
            <a:endParaRPr lang="sv-SE" dirty="0">
              <a:solidFill>
                <a:schemeClr val="tx1"/>
              </a:solidFill>
            </a:endParaRPr>
          </a:p>
          <a:p>
            <a:r>
              <a:rPr lang="sv-SE" dirty="0">
                <a:solidFill>
                  <a:schemeClr val="tx1"/>
                </a:solidFill>
              </a:rPr>
              <a:t>Trådar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794820" y="2440540"/>
            <a:ext cx="97482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4400" b="1" dirty="0" smtClean="0"/>
              <a:t>OMG-WTF-Svårt, krångligt, tungt</a:t>
            </a:r>
          </a:p>
        </p:txBody>
      </p:sp>
    </p:spTree>
    <p:extLst>
      <p:ext uri="{BB962C8B-B14F-4D97-AF65-F5344CB8AC3E}">
        <p14:creationId xmlns:p14="http://schemas.microsoft.com/office/powerpoint/2010/main" val="1942092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6" grpId="0" animBg="1"/>
      <p:bldP spid="236" grpId="1" animBg="1"/>
      <p:bldP spid="235" grpId="0" animBg="1"/>
      <p:bldP spid="235" grpId="1" animBg="1"/>
      <p:bldP spid="231" grpId="0" animBg="1"/>
      <p:bldP spid="231" grpId="1" animBg="1"/>
      <p:bldP spid="7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Rectangle 216"/>
          <p:cNvSpPr/>
          <p:nvPr/>
        </p:nvSpPr>
        <p:spPr>
          <a:xfrm>
            <a:off x="0" y="1827114"/>
            <a:ext cx="12192000" cy="2004590"/>
          </a:xfrm>
          <a:prstGeom prst="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/>
          </a:p>
        </p:txBody>
      </p:sp>
      <p:sp>
        <p:nvSpPr>
          <p:cNvPr id="28" name="Rounded Rectangle 27"/>
          <p:cNvSpPr/>
          <p:nvPr/>
        </p:nvSpPr>
        <p:spPr>
          <a:xfrm>
            <a:off x="0" y="0"/>
            <a:ext cx="12192000" cy="1900800"/>
          </a:xfrm>
          <a:prstGeom prst="roundRect">
            <a:avLst>
              <a:gd name="adj" fmla="val 0"/>
            </a:avLst>
          </a:prstGeom>
          <a:solidFill>
            <a:schemeClr val="tx1"/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2430357" y="922376"/>
            <a:ext cx="49877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akka.net</a:t>
            </a:r>
            <a:endParaRPr lang="sv-SE" sz="48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3" name="Freeform 132"/>
          <p:cNvSpPr/>
          <p:nvPr/>
        </p:nvSpPr>
        <p:spPr>
          <a:xfrm>
            <a:off x="9929485" y="2153908"/>
            <a:ext cx="1506773" cy="840795"/>
          </a:xfrm>
          <a:custGeom>
            <a:avLst/>
            <a:gdLst>
              <a:gd name="connsiteX0" fmla="*/ 811534 w 1506773"/>
              <a:gd name="connsiteY0" fmla="*/ 0 h 840795"/>
              <a:gd name="connsiteX1" fmla="*/ 1148366 w 1506773"/>
              <a:gd name="connsiteY1" fmla="*/ 336832 h 840795"/>
              <a:gd name="connsiteX2" fmla="*/ 1145562 w 1506773"/>
              <a:gd name="connsiteY2" fmla="*/ 364647 h 840795"/>
              <a:gd name="connsiteX3" fmla="*/ 1179859 w 1506773"/>
              <a:gd name="connsiteY3" fmla="*/ 348159 h 840795"/>
              <a:gd name="connsiteX4" fmla="*/ 1254791 w 1506773"/>
              <a:gd name="connsiteY4" fmla="*/ 336831 h 840795"/>
              <a:gd name="connsiteX5" fmla="*/ 1506773 w 1506773"/>
              <a:gd name="connsiteY5" fmla="*/ 588813 h 840795"/>
              <a:gd name="connsiteX6" fmla="*/ 1254791 w 1506773"/>
              <a:gd name="connsiteY6" fmla="*/ 840795 h 840795"/>
              <a:gd name="connsiteX7" fmla="*/ 219803 w 1506773"/>
              <a:gd name="connsiteY7" fmla="*/ 840795 h 840795"/>
              <a:gd name="connsiteX8" fmla="*/ 219803 w 1506773"/>
              <a:gd name="connsiteY8" fmla="*/ 838500 h 840795"/>
              <a:gd name="connsiteX9" fmla="*/ 197036 w 1506773"/>
              <a:gd name="connsiteY9" fmla="*/ 840795 h 840795"/>
              <a:gd name="connsiteX10" fmla="*/ 0 w 1506773"/>
              <a:gd name="connsiteY10" fmla="*/ 643759 h 840795"/>
              <a:gd name="connsiteX11" fmla="*/ 157326 w 1506773"/>
              <a:gd name="connsiteY11" fmla="*/ 450726 h 840795"/>
              <a:gd name="connsiteX12" fmla="*/ 182581 w 1506773"/>
              <a:gd name="connsiteY12" fmla="*/ 448180 h 840795"/>
              <a:gd name="connsiteX13" fmla="*/ 199751 w 1506773"/>
              <a:gd name="connsiteY13" fmla="*/ 363136 h 840795"/>
              <a:gd name="connsiteX14" fmla="*/ 403134 w 1506773"/>
              <a:gd name="connsiteY14" fmla="*/ 228325 h 840795"/>
              <a:gd name="connsiteX15" fmla="*/ 447619 w 1506773"/>
              <a:gd name="connsiteY15" fmla="*/ 232809 h 840795"/>
              <a:gd name="connsiteX16" fmla="*/ 488796 w 1506773"/>
              <a:gd name="connsiteY16" fmla="*/ 245591 h 840795"/>
              <a:gd name="connsiteX17" fmla="*/ 501172 w 1506773"/>
              <a:gd name="connsiteY17" fmla="*/ 205722 h 840795"/>
              <a:gd name="connsiteX18" fmla="*/ 811534 w 1506773"/>
              <a:gd name="connsiteY18" fmla="*/ 0 h 84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506773" h="840795">
                <a:moveTo>
                  <a:pt x="811534" y="0"/>
                </a:moveTo>
                <a:cubicBezTo>
                  <a:pt x="997561" y="0"/>
                  <a:pt x="1148366" y="150805"/>
                  <a:pt x="1148366" y="336832"/>
                </a:cubicBezTo>
                <a:lnTo>
                  <a:pt x="1145562" y="364647"/>
                </a:lnTo>
                <a:lnTo>
                  <a:pt x="1179859" y="348159"/>
                </a:lnTo>
                <a:cubicBezTo>
                  <a:pt x="1203530" y="340797"/>
                  <a:pt x="1228697" y="336831"/>
                  <a:pt x="1254791" y="336831"/>
                </a:cubicBezTo>
                <a:cubicBezTo>
                  <a:pt x="1393957" y="336831"/>
                  <a:pt x="1506773" y="449647"/>
                  <a:pt x="1506773" y="588813"/>
                </a:cubicBezTo>
                <a:cubicBezTo>
                  <a:pt x="1506773" y="727979"/>
                  <a:pt x="1393957" y="840795"/>
                  <a:pt x="1254791" y="840795"/>
                </a:cubicBezTo>
                <a:lnTo>
                  <a:pt x="219803" y="840795"/>
                </a:lnTo>
                <a:lnTo>
                  <a:pt x="219803" y="838500"/>
                </a:lnTo>
                <a:lnTo>
                  <a:pt x="197036" y="840795"/>
                </a:lnTo>
                <a:cubicBezTo>
                  <a:pt x="88216" y="840795"/>
                  <a:pt x="0" y="752579"/>
                  <a:pt x="0" y="643759"/>
                </a:cubicBezTo>
                <a:cubicBezTo>
                  <a:pt x="0" y="548542"/>
                  <a:pt x="67540" y="469099"/>
                  <a:pt x="157326" y="450726"/>
                </a:cubicBezTo>
                <a:lnTo>
                  <a:pt x="182581" y="448180"/>
                </a:lnTo>
                <a:lnTo>
                  <a:pt x="199751" y="363136"/>
                </a:lnTo>
                <a:cubicBezTo>
                  <a:pt x="233260" y="283913"/>
                  <a:pt x="311705" y="228325"/>
                  <a:pt x="403134" y="228325"/>
                </a:cubicBezTo>
                <a:cubicBezTo>
                  <a:pt x="418372" y="228325"/>
                  <a:pt x="433250" y="229869"/>
                  <a:pt x="447619" y="232809"/>
                </a:cubicBezTo>
                <a:lnTo>
                  <a:pt x="488796" y="245591"/>
                </a:lnTo>
                <a:lnTo>
                  <a:pt x="501172" y="205722"/>
                </a:lnTo>
                <a:cubicBezTo>
                  <a:pt x="552306" y="84828"/>
                  <a:pt x="672014" y="0"/>
                  <a:pt x="811534" y="0"/>
                </a:cubicBezTo>
                <a:close/>
              </a:path>
            </a:pathLst>
          </a:cu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sp>
        <p:nvSpPr>
          <p:cNvPr id="214" name="Rounded Rectangle 213"/>
          <p:cNvSpPr/>
          <p:nvPr/>
        </p:nvSpPr>
        <p:spPr>
          <a:xfrm>
            <a:off x="1193589" y="1901954"/>
            <a:ext cx="2819641" cy="1927636"/>
          </a:xfrm>
          <a:prstGeom prst="roundRect">
            <a:avLst>
              <a:gd name="adj" fmla="val 0"/>
            </a:avLst>
          </a:prstGeom>
          <a:solidFill>
            <a:schemeClr val="tx1">
              <a:alpha val="20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smtClean="0">
                <a:solidFill>
                  <a:schemeClr val="tx1"/>
                </a:solidFill>
              </a:rPr>
              <a:t>Skala upp:</a:t>
            </a:r>
            <a:endParaRPr lang="sv-SE" b="1" dirty="0">
              <a:solidFill>
                <a:schemeClr val="tx1"/>
              </a:solidFill>
            </a:endParaRPr>
          </a:p>
          <a:p>
            <a:pPr algn="ctr"/>
            <a:r>
              <a:rPr lang="sv-SE" dirty="0" err="1">
                <a:solidFill>
                  <a:schemeClr val="tx1"/>
                </a:solidFill>
              </a:rPr>
              <a:t>Akka.Actor</a:t>
            </a:r>
            <a:endParaRPr lang="sv-SE" dirty="0">
              <a:solidFill>
                <a:schemeClr val="tx1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66060" y="1942340"/>
            <a:ext cx="778945" cy="778945"/>
            <a:chOff x="266060" y="1942340"/>
            <a:chExt cx="778945" cy="778945"/>
          </a:xfrm>
        </p:grpSpPr>
        <p:sp>
          <p:nvSpPr>
            <p:cNvPr id="2" name="Oval 1"/>
            <p:cNvSpPr/>
            <p:nvPr/>
          </p:nvSpPr>
          <p:spPr>
            <a:xfrm>
              <a:off x="266060" y="1942340"/>
              <a:ext cx="778945" cy="778945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34" name="Oval 133"/>
            <p:cNvSpPr/>
            <p:nvPr/>
          </p:nvSpPr>
          <p:spPr>
            <a:xfrm>
              <a:off x="322066" y="1998346"/>
              <a:ext cx="666931" cy="666931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10214">
            <a:off x="7368793" y="1926079"/>
            <a:ext cx="758064" cy="1838666"/>
          </a:xfrm>
          <a:prstGeom prst="rect">
            <a:avLst/>
          </a:prstGeom>
        </p:spPr>
      </p:pic>
      <p:sp>
        <p:nvSpPr>
          <p:cNvPr id="215" name="Rounded Rectangle 214"/>
          <p:cNvSpPr/>
          <p:nvPr/>
        </p:nvSpPr>
        <p:spPr>
          <a:xfrm>
            <a:off x="4551286" y="1901954"/>
            <a:ext cx="2819641" cy="1927636"/>
          </a:xfrm>
          <a:prstGeom prst="roundRect">
            <a:avLst>
              <a:gd name="adj" fmla="val 0"/>
            </a:avLst>
          </a:prstGeom>
          <a:solidFill>
            <a:schemeClr val="tx1">
              <a:alpha val="20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smtClean="0">
                <a:solidFill>
                  <a:schemeClr val="tx1"/>
                </a:solidFill>
              </a:rPr>
              <a:t>Skala ut:</a:t>
            </a:r>
            <a:endParaRPr lang="sv-SE" b="1" dirty="0">
              <a:solidFill>
                <a:schemeClr val="tx1"/>
              </a:solidFill>
            </a:endParaRPr>
          </a:p>
          <a:p>
            <a:pPr algn="ctr"/>
            <a:r>
              <a:rPr lang="sv-SE" dirty="0" err="1">
                <a:solidFill>
                  <a:schemeClr val="tx1"/>
                </a:solidFill>
              </a:rPr>
              <a:t>Akka.Remote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216" name="Rounded Rectangle 215"/>
          <p:cNvSpPr/>
          <p:nvPr/>
        </p:nvSpPr>
        <p:spPr>
          <a:xfrm>
            <a:off x="7908983" y="1901954"/>
            <a:ext cx="2819641" cy="1927636"/>
          </a:xfrm>
          <a:prstGeom prst="roundRect">
            <a:avLst>
              <a:gd name="adj" fmla="val 0"/>
            </a:avLst>
          </a:prstGeom>
          <a:solidFill>
            <a:schemeClr val="tx1">
              <a:alpha val="20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smtClean="0">
                <a:solidFill>
                  <a:schemeClr val="tx1"/>
                </a:solidFill>
              </a:rPr>
              <a:t>Elasticitet:</a:t>
            </a:r>
            <a:endParaRPr lang="sv-SE" b="1" dirty="0">
              <a:solidFill>
                <a:schemeClr val="tx1"/>
              </a:solidFill>
            </a:endParaRPr>
          </a:p>
          <a:p>
            <a:pPr algn="ctr"/>
            <a:r>
              <a:rPr lang="sv-SE" dirty="0" err="1"/>
              <a:t>Akka.Cluster</a:t>
            </a:r>
            <a:endParaRPr lang="sv-SE" dirty="0">
              <a:solidFill>
                <a:schemeClr val="tx1"/>
              </a:solidFill>
            </a:endParaRPr>
          </a:p>
        </p:txBody>
      </p:sp>
      <p:grpSp>
        <p:nvGrpSpPr>
          <p:cNvPr id="137" name="Group 136"/>
          <p:cNvGrpSpPr/>
          <p:nvPr/>
        </p:nvGrpSpPr>
        <p:grpSpPr>
          <a:xfrm>
            <a:off x="8014776" y="3898196"/>
            <a:ext cx="2613089" cy="2613088"/>
            <a:chOff x="4662738" y="3954548"/>
            <a:chExt cx="2613089" cy="2613088"/>
          </a:xfrm>
        </p:grpSpPr>
        <p:grpSp>
          <p:nvGrpSpPr>
            <p:cNvPr id="138" name="Group 137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44" name="Freeform 143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45" name="Octagon 144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81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82" name="Oval 181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39" name="Group 138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40" name="Rounded Rectangle 139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41" name="Rounded Rectangle 140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2" name="Rounded Rectangle 141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3" name="Rounded Rectangle 142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83" name="Group 182"/>
          <p:cNvGrpSpPr/>
          <p:nvPr/>
        </p:nvGrpSpPr>
        <p:grpSpPr>
          <a:xfrm>
            <a:off x="4674136" y="3898196"/>
            <a:ext cx="2613089" cy="2613088"/>
            <a:chOff x="4662738" y="3954548"/>
            <a:chExt cx="2613089" cy="2613088"/>
          </a:xfrm>
        </p:grpSpPr>
        <p:grpSp>
          <p:nvGrpSpPr>
            <p:cNvPr id="184" name="Group 183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90" name="Freeform 189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91" name="Octagon 190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92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93" name="Oval 192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85" name="Group 184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86" name="Rounded Rectangle 185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87" name="Rounded Rectangle 186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88" name="Rounded Rectangle 187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89" name="Rounded Rectangle 188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94" name="Group 193"/>
          <p:cNvGrpSpPr/>
          <p:nvPr/>
        </p:nvGrpSpPr>
        <p:grpSpPr>
          <a:xfrm>
            <a:off x="1299223" y="3898196"/>
            <a:ext cx="2613089" cy="2613088"/>
            <a:chOff x="4662738" y="3954548"/>
            <a:chExt cx="2613089" cy="2613088"/>
          </a:xfrm>
        </p:grpSpPr>
        <p:grpSp>
          <p:nvGrpSpPr>
            <p:cNvPr id="195" name="Group 194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201" name="Freeform 200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202" name="Octagon 201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03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04" name="Oval 203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96" name="Group 195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97" name="Rounded Rectangle 196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98" name="Rounded Rectangle 197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99" name="Rounded Rectangle 198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200" name="Rounded Rectangle 199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205" name="Group 204"/>
          <p:cNvGrpSpPr/>
          <p:nvPr/>
        </p:nvGrpSpPr>
        <p:grpSpPr>
          <a:xfrm>
            <a:off x="2093627" y="4578050"/>
            <a:ext cx="7738794" cy="1133888"/>
            <a:chOff x="2093627" y="4578050"/>
            <a:chExt cx="7738794" cy="1133888"/>
          </a:xfrm>
        </p:grpSpPr>
        <p:cxnSp>
          <p:nvCxnSpPr>
            <p:cNvPr id="206" name="Straight Connector 205"/>
            <p:cNvCxnSpPr>
              <a:stCxn id="225" idx="2"/>
              <a:endCxn id="224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>
              <a:stCxn id="223" idx="2"/>
              <a:endCxn id="222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>
              <a:stCxn id="223" idx="2"/>
              <a:endCxn id="221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>
              <a:stCxn id="230" idx="4"/>
              <a:endCxn id="223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>
              <a:stCxn id="222" idx="2"/>
              <a:endCxn id="234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>
              <a:stCxn id="222" idx="3"/>
              <a:endCxn id="220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>
              <a:stCxn id="225" idx="4"/>
              <a:endCxn id="226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>
              <a:stCxn id="225" idx="5"/>
              <a:endCxn id="227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>
              <a:stCxn id="230" idx="5"/>
              <a:endCxn id="224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>
              <a:stCxn id="225" idx="6"/>
              <a:endCxn id="228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Oval 219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1" name="Oval 220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2" name="Oval 221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3" name="Oval 222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4" name="Oval 223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5" name="Oval 224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6" name="Oval 225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7" name="Oval 226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8" name="Oval 227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229" name="Straight Connector 228"/>
            <p:cNvCxnSpPr>
              <a:stCxn id="233" idx="2"/>
              <a:endCxn id="230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0" name="Oval 229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231" name="Straight Connector 230"/>
            <p:cNvCxnSpPr>
              <a:stCxn id="233" idx="7"/>
              <a:endCxn id="232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2" name="Oval 231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33" name="Oval 232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34" name="Oval 233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pic>
        <p:nvPicPr>
          <p:cNvPr id="78" name="Picture 7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106" y="896634"/>
            <a:ext cx="1281734" cy="655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524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 animBg="1"/>
      <p:bldP spid="215" grpId="0" animBg="1"/>
      <p:bldP spid="2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3831704"/>
          </a:xfrm>
          <a:prstGeom prst="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/>
          </a:p>
        </p:txBody>
      </p:sp>
      <p:sp>
        <p:nvSpPr>
          <p:cNvPr id="65" name="Freeform 64"/>
          <p:cNvSpPr/>
          <p:nvPr/>
        </p:nvSpPr>
        <p:spPr>
          <a:xfrm>
            <a:off x="9929485" y="2153908"/>
            <a:ext cx="1506773" cy="840795"/>
          </a:xfrm>
          <a:custGeom>
            <a:avLst/>
            <a:gdLst>
              <a:gd name="connsiteX0" fmla="*/ 811534 w 1506773"/>
              <a:gd name="connsiteY0" fmla="*/ 0 h 840795"/>
              <a:gd name="connsiteX1" fmla="*/ 1148366 w 1506773"/>
              <a:gd name="connsiteY1" fmla="*/ 336832 h 840795"/>
              <a:gd name="connsiteX2" fmla="*/ 1145562 w 1506773"/>
              <a:gd name="connsiteY2" fmla="*/ 364647 h 840795"/>
              <a:gd name="connsiteX3" fmla="*/ 1179859 w 1506773"/>
              <a:gd name="connsiteY3" fmla="*/ 348159 h 840795"/>
              <a:gd name="connsiteX4" fmla="*/ 1254791 w 1506773"/>
              <a:gd name="connsiteY4" fmla="*/ 336831 h 840795"/>
              <a:gd name="connsiteX5" fmla="*/ 1506773 w 1506773"/>
              <a:gd name="connsiteY5" fmla="*/ 588813 h 840795"/>
              <a:gd name="connsiteX6" fmla="*/ 1254791 w 1506773"/>
              <a:gd name="connsiteY6" fmla="*/ 840795 h 840795"/>
              <a:gd name="connsiteX7" fmla="*/ 219803 w 1506773"/>
              <a:gd name="connsiteY7" fmla="*/ 840795 h 840795"/>
              <a:gd name="connsiteX8" fmla="*/ 219803 w 1506773"/>
              <a:gd name="connsiteY8" fmla="*/ 838500 h 840795"/>
              <a:gd name="connsiteX9" fmla="*/ 197036 w 1506773"/>
              <a:gd name="connsiteY9" fmla="*/ 840795 h 840795"/>
              <a:gd name="connsiteX10" fmla="*/ 0 w 1506773"/>
              <a:gd name="connsiteY10" fmla="*/ 643759 h 840795"/>
              <a:gd name="connsiteX11" fmla="*/ 157326 w 1506773"/>
              <a:gd name="connsiteY11" fmla="*/ 450726 h 840795"/>
              <a:gd name="connsiteX12" fmla="*/ 182581 w 1506773"/>
              <a:gd name="connsiteY12" fmla="*/ 448180 h 840795"/>
              <a:gd name="connsiteX13" fmla="*/ 199751 w 1506773"/>
              <a:gd name="connsiteY13" fmla="*/ 363136 h 840795"/>
              <a:gd name="connsiteX14" fmla="*/ 403134 w 1506773"/>
              <a:gd name="connsiteY14" fmla="*/ 228325 h 840795"/>
              <a:gd name="connsiteX15" fmla="*/ 447619 w 1506773"/>
              <a:gd name="connsiteY15" fmla="*/ 232809 h 840795"/>
              <a:gd name="connsiteX16" fmla="*/ 488796 w 1506773"/>
              <a:gd name="connsiteY16" fmla="*/ 245591 h 840795"/>
              <a:gd name="connsiteX17" fmla="*/ 501172 w 1506773"/>
              <a:gd name="connsiteY17" fmla="*/ 205722 h 840795"/>
              <a:gd name="connsiteX18" fmla="*/ 811534 w 1506773"/>
              <a:gd name="connsiteY18" fmla="*/ 0 h 84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506773" h="840795">
                <a:moveTo>
                  <a:pt x="811534" y="0"/>
                </a:moveTo>
                <a:cubicBezTo>
                  <a:pt x="997561" y="0"/>
                  <a:pt x="1148366" y="150805"/>
                  <a:pt x="1148366" y="336832"/>
                </a:cubicBezTo>
                <a:lnTo>
                  <a:pt x="1145562" y="364647"/>
                </a:lnTo>
                <a:lnTo>
                  <a:pt x="1179859" y="348159"/>
                </a:lnTo>
                <a:cubicBezTo>
                  <a:pt x="1203530" y="340797"/>
                  <a:pt x="1228697" y="336831"/>
                  <a:pt x="1254791" y="336831"/>
                </a:cubicBezTo>
                <a:cubicBezTo>
                  <a:pt x="1393957" y="336831"/>
                  <a:pt x="1506773" y="449647"/>
                  <a:pt x="1506773" y="588813"/>
                </a:cubicBezTo>
                <a:cubicBezTo>
                  <a:pt x="1506773" y="727979"/>
                  <a:pt x="1393957" y="840795"/>
                  <a:pt x="1254791" y="840795"/>
                </a:cubicBezTo>
                <a:lnTo>
                  <a:pt x="219803" y="840795"/>
                </a:lnTo>
                <a:lnTo>
                  <a:pt x="219803" y="838500"/>
                </a:lnTo>
                <a:lnTo>
                  <a:pt x="197036" y="840795"/>
                </a:lnTo>
                <a:cubicBezTo>
                  <a:pt x="88216" y="840795"/>
                  <a:pt x="0" y="752579"/>
                  <a:pt x="0" y="643759"/>
                </a:cubicBezTo>
                <a:cubicBezTo>
                  <a:pt x="0" y="548542"/>
                  <a:pt x="67540" y="469099"/>
                  <a:pt x="157326" y="450726"/>
                </a:cubicBezTo>
                <a:lnTo>
                  <a:pt x="182581" y="448180"/>
                </a:lnTo>
                <a:lnTo>
                  <a:pt x="199751" y="363136"/>
                </a:lnTo>
                <a:cubicBezTo>
                  <a:pt x="233260" y="283913"/>
                  <a:pt x="311705" y="228325"/>
                  <a:pt x="403134" y="228325"/>
                </a:cubicBezTo>
                <a:cubicBezTo>
                  <a:pt x="418372" y="228325"/>
                  <a:pt x="433250" y="229869"/>
                  <a:pt x="447619" y="232809"/>
                </a:cubicBezTo>
                <a:lnTo>
                  <a:pt x="488796" y="245591"/>
                </a:lnTo>
                <a:lnTo>
                  <a:pt x="501172" y="205722"/>
                </a:lnTo>
                <a:cubicBezTo>
                  <a:pt x="552306" y="84828"/>
                  <a:pt x="672014" y="0"/>
                  <a:pt x="811534" y="0"/>
                </a:cubicBezTo>
                <a:close/>
              </a:path>
            </a:pathLst>
          </a:cu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grpSp>
        <p:nvGrpSpPr>
          <p:cNvPr id="73" name="Group 72"/>
          <p:cNvGrpSpPr/>
          <p:nvPr/>
        </p:nvGrpSpPr>
        <p:grpSpPr>
          <a:xfrm>
            <a:off x="8014776" y="3898196"/>
            <a:ext cx="2613089" cy="2613088"/>
            <a:chOff x="2500643" y="316321"/>
            <a:chExt cx="2613089" cy="2613088"/>
          </a:xfrm>
        </p:grpSpPr>
        <p:sp>
          <p:nvSpPr>
            <p:cNvPr id="102" name="Freeform 101"/>
            <p:cNvSpPr/>
            <p:nvPr/>
          </p:nvSpPr>
          <p:spPr>
            <a:xfrm>
              <a:off x="2500643" y="316321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03" name="Octagon 102"/>
            <p:cNvSpPr/>
            <p:nvPr/>
          </p:nvSpPr>
          <p:spPr>
            <a:xfrm>
              <a:off x="2763606" y="590106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08" name="Octagon 16"/>
            <p:cNvSpPr/>
            <p:nvPr/>
          </p:nvSpPr>
          <p:spPr>
            <a:xfrm>
              <a:off x="3005254" y="590106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09" name="Oval 108"/>
            <p:cNvSpPr/>
            <p:nvPr/>
          </p:nvSpPr>
          <p:spPr>
            <a:xfrm>
              <a:off x="3005254" y="799252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grpSp>
        <p:nvGrpSpPr>
          <p:cNvPr id="111" name="Group 110"/>
          <p:cNvGrpSpPr/>
          <p:nvPr/>
        </p:nvGrpSpPr>
        <p:grpSpPr>
          <a:xfrm>
            <a:off x="4674136" y="3898196"/>
            <a:ext cx="2613089" cy="2613088"/>
            <a:chOff x="2500643" y="316321"/>
            <a:chExt cx="2613089" cy="2613088"/>
          </a:xfrm>
        </p:grpSpPr>
        <p:sp>
          <p:nvSpPr>
            <p:cNvPr id="117" name="Freeform 116"/>
            <p:cNvSpPr/>
            <p:nvPr/>
          </p:nvSpPr>
          <p:spPr>
            <a:xfrm>
              <a:off x="2500643" y="316321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18" name="Octagon 117"/>
            <p:cNvSpPr/>
            <p:nvPr/>
          </p:nvSpPr>
          <p:spPr>
            <a:xfrm>
              <a:off x="2763606" y="590106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19" name="Octagon 16"/>
            <p:cNvSpPr/>
            <p:nvPr/>
          </p:nvSpPr>
          <p:spPr>
            <a:xfrm>
              <a:off x="3005254" y="590106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20" name="Oval 119"/>
            <p:cNvSpPr/>
            <p:nvPr/>
          </p:nvSpPr>
          <p:spPr>
            <a:xfrm>
              <a:off x="3005254" y="799252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grpSp>
        <p:nvGrpSpPr>
          <p:cNvPr id="128" name="Group 127"/>
          <p:cNvGrpSpPr/>
          <p:nvPr/>
        </p:nvGrpSpPr>
        <p:grpSpPr>
          <a:xfrm>
            <a:off x="1892940" y="4494907"/>
            <a:ext cx="1416559" cy="1417223"/>
            <a:chOff x="1753933" y="2029826"/>
            <a:chExt cx="1416559" cy="1417223"/>
          </a:xfrm>
        </p:grpSpPr>
        <p:sp>
          <p:nvSpPr>
            <p:cNvPr id="129" name="Rounded Rectangle 128"/>
            <p:cNvSpPr/>
            <p:nvPr/>
          </p:nvSpPr>
          <p:spPr>
            <a:xfrm>
              <a:off x="1753933" y="202982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bg2">
                <a:lumMod val="75000"/>
                <a:alpha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130" name="Rounded Rectangle 129"/>
            <p:cNvSpPr/>
            <p:nvPr/>
          </p:nvSpPr>
          <p:spPr>
            <a:xfrm>
              <a:off x="2495550" y="202982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bg2">
                <a:lumMod val="75000"/>
                <a:alpha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31" name="Rounded Rectangle 130"/>
            <p:cNvSpPr/>
            <p:nvPr/>
          </p:nvSpPr>
          <p:spPr>
            <a:xfrm>
              <a:off x="1753933" y="2771775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bg2">
                <a:lumMod val="75000"/>
                <a:alpha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32" name="Rounded Rectangle 131"/>
            <p:cNvSpPr/>
            <p:nvPr/>
          </p:nvSpPr>
          <p:spPr>
            <a:xfrm>
              <a:off x="2495550" y="2771775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bg2">
                <a:lumMod val="75000"/>
                <a:alpha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2093627" y="4578050"/>
            <a:ext cx="7738794" cy="1133888"/>
            <a:chOff x="2093627" y="4578050"/>
            <a:chExt cx="7738794" cy="1133888"/>
          </a:xfrm>
        </p:grpSpPr>
        <p:cxnSp>
          <p:nvCxnSpPr>
            <p:cNvPr id="143" name="Straight Connector 142"/>
            <p:cNvCxnSpPr>
              <a:stCxn id="158" idx="2"/>
              <a:endCxn id="157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>
              <a:stCxn id="156" idx="2"/>
              <a:endCxn id="155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>
              <a:stCxn id="156" idx="2"/>
              <a:endCxn id="154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>
              <a:stCxn id="163" idx="4"/>
              <a:endCxn id="156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>
              <a:stCxn id="155" idx="2"/>
              <a:endCxn id="184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>
              <a:stCxn id="155" idx="3"/>
              <a:endCxn id="153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>
              <a:stCxn id="158" idx="4"/>
              <a:endCxn id="159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>
              <a:stCxn id="158" idx="5"/>
              <a:endCxn id="160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>
              <a:stCxn id="163" idx="5"/>
              <a:endCxn id="157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>
              <a:stCxn id="158" idx="6"/>
              <a:endCxn id="161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3" name="Oval 152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54" name="Oval 153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55" name="Oval 154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56" name="Oval 155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57" name="Oval 156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58" name="Oval 157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59" name="Oval 158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60" name="Oval 159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61" name="Oval 160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62" name="Straight Connector 161"/>
            <p:cNvCxnSpPr>
              <a:stCxn id="183" idx="2"/>
              <a:endCxn id="163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Oval 162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64" name="Straight Connector 163"/>
            <p:cNvCxnSpPr>
              <a:stCxn id="183" idx="7"/>
              <a:endCxn id="182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Oval 181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3" name="Oval 182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4" name="Oval 183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266060" y="184020"/>
            <a:ext cx="1235072" cy="1235072"/>
            <a:chOff x="266060" y="1942340"/>
            <a:chExt cx="778945" cy="778945"/>
          </a:xfrm>
        </p:grpSpPr>
        <p:sp>
          <p:nvSpPr>
            <p:cNvPr id="53" name="Oval 52"/>
            <p:cNvSpPr/>
            <p:nvPr/>
          </p:nvSpPr>
          <p:spPr>
            <a:xfrm>
              <a:off x="266060" y="1942340"/>
              <a:ext cx="778945" cy="778945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54" name="Oval 53"/>
            <p:cNvSpPr/>
            <p:nvPr/>
          </p:nvSpPr>
          <p:spPr>
            <a:xfrm>
              <a:off x="322066" y="1998346"/>
              <a:ext cx="666931" cy="666931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pic>
        <p:nvPicPr>
          <p:cNvPr id="56" name="Picture 5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10214">
            <a:off x="5980962" y="-1314"/>
            <a:ext cx="1100407" cy="2669011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794820" y="2025097"/>
            <a:ext cx="974821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400" b="1" dirty="0" smtClean="0"/>
              <a:t>Skala upp och skala ut är samma sak!</a:t>
            </a:r>
          </a:p>
          <a:p>
            <a:pPr algn="ctr"/>
            <a:r>
              <a:rPr lang="sv-SE" sz="1600" b="1" dirty="0" smtClean="0"/>
              <a:t>Dvs. Vi vill exekvera kod ”någon annanstans”, på en annan kärna, på en annan maskin, i ett kluster</a:t>
            </a:r>
          </a:p>
          <a:p>
            <a:endParaRPr lang="sv-SE" sz="1600" b="1" dirty="0"/>
          </a:p>
          <a:p>
            <a:pPr algn="ctr"/>
            <a:r>
              <a:rPr lang="sv-SE" sz="1600" b="1" dirty="0" smtClean="0"/>
              <a:t>Varför ska vi behöva använda olika design och olika tekniker för att utföra samma sak?</a:t>
            </a:r>
            <a:endParaRPr lang="sv-SE" sz="1600" b="1" dirty="0"/>
          </a:p>
        </p:txBody>
      </p:sp>
    </p:spTree>
    <p:extLst>
      <p:ext uri="{BB962C8B-B14F-4D97-AF65-F5344CB8AC3E}">
        <p14:creationId xmlns:p14="http://schemas.microsoft.com/office/powerpoint/2010/main" val="479202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07" y="5635939"/>
            <a:ext cx="1244125" cy="906932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2093627" y="4578050"/>
            <a:ext cx="7738794" cy="1133888"/>
            <a:chOff x="2093627" y="4578050"/>
            <a:chExt cx="7738794" cy="1133888"/>
          </a:xfrm>
        </p:grpSpPr>
        <p:cxnSp>
          <p:nvCxnSpPr>
            <p:cNvPr id="59" name="Straight Connector 58"/>
            <p:cNvCxnSpPr>
              <a:stCxn id="86" idx="2"/>
              <a:endCxn id="85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84" idx="2"/>
              <a:endCxn id="83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84" idx="2"/>
              <a:endCxn id="82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91" idx="4"/>
              <a:endCxn id="84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83" idx="2"/>
              <a:endCxn id="95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83" idx="3"/>
              <a:endCxn id="81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stCxn id="86" idx="4"/>
              <a:endCxn id="87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86" idx="5"/>
              <a:endCxn id="88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>
              <a:stCxn id="91" idx="5"/>
              <a:endCxn id="85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>
              <a:stCxn id="86" idx="6"/>
              <a:endCxn id="89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2" name="Oval 81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3" name="Oval 82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4" name="Oval 83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5" name="Oval 84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6" name="Oval 85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7" name="Oval 86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8" name="Oval 87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9" name="Oval 88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90" name="Straight Connector 89"/>
            <p:cNvCxnSpPr>
              <a:stCxn id="94" idx="2"/>
              <a:endCxn id="91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 90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92" name="Straight Connector 91"/>
            <p:cNvCxnSpPr>
              <a:stCxn id="94" idx="7"/>
              <a:endCxn id="93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Oval 92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94" name="Oval 93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95" name="Oval 94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41" name="Rectangle 40"/>
          <p:cNvSpPr/>
          <p:nvPr/>
        </p:nvSpPr>
        <p:spPr>
          <a:xfrm>
            <a:off x="0" y="0"/>
            <a:ext cx="12192000" cy="3831704"/>
          </a:xfrm>
          <a:prstGeom prst="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/>
          </a:p>
        </p:txBody>
      </p:sp>
      <p:sp>
        <p:nvSpPr>
          <p:cNvPr id="42" name="Freeform 41"/>
          <p:cNvSpPr/>
          <p:nvPr/>
        </p:nvSpPr>
        <p:spPr>
          <a:xfrm>
            <a:off x="9929485" y="2153908"/>
            <a:ext cx="1506773" cy="840795"/>
          </a:xfrm>
          <a:custGeom>
            <a:avLst/>
            <a:gdLst>
              <a:gd name="connsiteX0" fmla="*/ 811534 w 1506773"/>
              <a:gd name="connsiteY0" fmla="*/ 0 h 840795"/>
              <a:gd name="connsiteX1" fmla="*/ 1148366 w 1506773"/>
              <a:gd name="connsiteY1" fmla="*/ 336832 h 840795"/>
              <a:gd name="connsiteX2" fmla="*/ 1145562 w 1506773"/>
              <a:gd name="connsiteY2" fmla="*/ 364647 h 840795"/>
              <a:gd name="connsiteX3" fmla="*/ 1179859 w 1506773"/>
              <a:gd name="connsiteY3" fmla="*/ 348159 h 840795"/>
              <a:gd name="connsiteX4" fmla="*/ 1254791 w 1506773"/>
              <a:gd name="connsiteY4" fmla="*/ 336831 h 840795"/>
              <a:gd name="connsiteX5" fmla="*/ 1506773 w 1506773"/>
              <a:gd name="connsiteY5" fmla="*/ 588813 h 840795"/>
              <a:gd name="connsiteX6" fmla="*/ 1254791 w 1506773"/>
              <a:gd name="connsiteY6" fmla="*/ 840795 h 840795"/>
              <a:gd name="connsiteX7" fmla="*/ 219803 w 1506773"/>
              <a:gd name="connsiteY7" fmla="*/ 840795 h 840795"/>
              <a:gd name="connsiteX8" fmla="*/ 219803 w 1506773"/>
              <a:gd name="connsiteY8" fmla="*/ 838500 h 840795"/>
              <a:gd name="connsiteX9" fmla="*/ 197036 w 1506773"/>
              <a:gd name="connsiteY9" fmla="*/ 840795 h 840795"/>
              <a:gd name="connsiteX10" fmla="*/ 0 w 1506773"/>
              <a:gd name="connsiteY10" fmla="*/ 643759 h 840795"/>
              <a:gd name="connsiteX11" fmla="*/ 157326 w 1506773"/>
              <a:gd name="connsiteY11" fmla="*/ 450726 h 840795"/>
              <a:gd name="connsiteX12" fmla="*/ 182581 w 1506773"/>
              <a:gd name="connsiteY12" fmla="*/ 448180 h 840795"/>
              <a:gd name="connsiteX13" fmla="*/ 199751 w 1506773"/>
              <a:gd name="connsiteY13" fmla="*/ 363136 h 840795"/>
              <a:gd name="connsiteX14" fmla="*/ 403134 w 1506773"/>
              <a:gd name="connsiteY14" fmla="*/ 228325 h 840795"/>
              <a:gd name="connsiteX15" fmla="*/ 447619 w 1506773"/>
              <a:gd name="connsiteY15" fmla="*/ 232809 h 840795"/>
              <a:gd name="connsiteX16" fmla="*/ 488796 w 1506773"/>
              <a:gd name="connsiteY16" fmla="*/ 245591 h 840795"/>
              <a:gd name="connsiteX17" fmla="*/ 501172 w 1506773"/>
              <a:gd name="connsiteY17" fmla="*/ 205722 h 840795"/>
              <a:gd name="connsiteX18" fmla="*/ 811534 w 1506773"/>
              <a:gd name="connsiteY18" fmla="*/ 0 h 84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506773" h="840795">
                <a:moveTo>
                  <a:pt x="811534" y="0"/>
                </a:moveTo>
                <a:cubicBezTo>
                  <a:pt x="997561" y="0"/>
                  <a:pt x="1148366" y="150805"/>
                  <a:pt x="1148366" y="336832"/>
                </a:cubicBezTo>
                <a:lnTo>
                  <a:pt x="1145562" y="364647"/>
                </a:lnTo>
                <a:lnTo>
                  <a:pt x="1179859" y="348159"/>
                </a:lnTo>
                <a:cubicBezTo>
                  <a:pt x="1203530" y="340797"/>
                  <a:pt x="1228697" y="336831"/>
                  <a:pt x="1254791" y="336831"/>
                </a:cubicBezTo>
                <a:cubicBezTo>
                  <a:pt x="1393957" y="336831"/>
                  <a:pt x="1506773" y="449647"/>
                  <a:pt x="1506773" y="588813"/>
                </a:cubicBezTo>
                <a:cubicBezTo>
                  <a:pt x="1506773" y="727979"/>
                  <a:pt x="1393957" y="840795"/>
                  <a:pt x="1254791" y="840795"/>
                </a:cubicBezTo>
                <a:lnTo>
                  <a:pt x="219803" y="840795"/>
                </a:lnTo>
                <a:lnTo>
                  <a:pt x="219803" y="838500"/>
                </a:lnTo>
                <a:lnTo>
                  <a:pt x="197036" y="840795"/>
                </a:lnTo>
                <a:cubicBezTo>
                  <a:pt x="88216" y="840795"/>
                  <a:pt x="0" y="752579"/>
                  <a:pt x="0" y="643759"/>
                </a:cubicBezTo>
                <a:cubicBezTo>
                  <a:pt x="0" y="548542"/>
                  <a:pt x="67540" y="469099"/>
                  <a:pt x="157326" y="450726"/>
                </a:cubicBezTo>
                <a:lnTo>
                  <a:pt x="182581" y="448180"/>
                </a:lnTo>
                <a:lnTo>
                  <a:pt x="199751" y="363136"/>
                </a:lnTo>
                <a:cubicBezTo>
                  <a:pt x="233260" y="283913"/>
                  <a:pt x="311705" y="228325"/>
                  <a:pt x="403134" y="228325"/>
                </a:cubicBezTo>
                <a:cubicBezTo>
                  <a:pt x="418372" y="228325"/>
                  <a:pt x="433250" y="229869"/>
                  <a:pt x="447619" y="232809"/>
                </a:cubicBezTo>
                <a:lnTo>
                  <a:pt x="488796" y="245591"/>
                </a:lnTo>
                <a:lnTo>
                  <a:pt x="501172" y="205722"/>
                </a:lnTo>
                <a:cubicBezTo>
                  <a:pt x="552306" y="84828"/>
                  <a:pt x="672014" y="0"/>
                  <a:pt x="811534" y="0"/>
                </a:cubicBezTo>
                <a:close/>
              </a:path>
            </a:pathLst>
          </a:cu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grpSp>
        <p:nvGrpSpPr>
          <p:cNvPr id="43" name="Group 42"/>
          <p:cNvGrpSpPr/>
          <p:nvPr/>
        </p:nvGrpSpPr>
        <p:grpSpPr>
          <a:xfrm>
            <a:off x="266060" y="184020"/>
            <a:ext cx="1235072" cy="1235072"/>
            <a:chOff x="266060" y="1942340"/>
            <a:chExt cx="778945" cy="778945"/>
          </a:xfrm>
        </p:grpSpPr>
        <p:sp>
          <p:nvSpPr>
            <p:cNvPr id="44" name="Oval 43"/>
            <p:cNvSpPr/>
            <p:nvPr/>
          </p:nvSpPr>
          <p:spPr>
            <a:xfrm>
              <a:off x="266060" y="1942340"/>
              <a:ext cx="778945" cy="778945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45" name="Oval 44"/>
            <p:cNvSpPr/>
            <p:nvPr/>
          </p:nvSpPr>
          <p:spPr>
            <a:xfrm>
              <a:off x="322066" y="1998346"/>
              <a:ext cx="666931" cy="666931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pic>
        <p:nvPicPr>
          <p:cNvPr id="46" name="Picture 4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10214">
            <a:off x="5980962" y="-1314"/>
            <a:ext cx="1100407" cy="2669011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794820" y="2025097"/>
            <a:ext cx="974821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400" b="1" dirty="0" smtClean="0"/>
              <a:t>Skala upp och skala ut är samma sak!</a:t>
            </a:r>
          </a:p>
          <a:p>
            <a:pPr algn="ctr"/>
            <a:r>
              <a:rPr lang="sv-SE" sz="1600" b="1" dirty="0" smtClean="0"/>
              <a:t>Dvs. Vi vill exekvera kod ”någon annanstans”, på en annan kärna, på en annan maskin, i ett kluster</a:t>
            </a:r>
          </a:p>
          <a:p>
            <a:endParaRPr lang="sv-SE" sz="1600" b="1" dirty="0"/>
          </a:p>
          <a:p>
            <a:pPr algn="ctr"/>
            <a:r>
              <a:rPr lang="sv-SE" sz="1600" b="1" dirty="0" smtClean="0"/>
              <a:t>Varför ska vi behöva använda olika design och olika tekniker för att utföra samma sak?</a:t>
            </a:r>
            <a:endParaRPr lang="sv-SE" sz="1600" b="1" dirty="0"/>
          </a:p>
        </p:txBody>
      </p:sp>
    </p:spTree>
    <p:extLst>
      <p:ext uri="{BB962C8B-B14F-4D97-AF65-F5344CB8AC3E}">
        <p14:creationId xmlns:p14="http://schemas.microsoft.com/office/powerpoint/2010/main" val="1604402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FA8E5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/>
          </a:p>
        </p:txBody>
      </p:sp>
      <p:cxnSp>
        <p:nvCxnSpPr>
          <p:cNvPr id="37" name="Straight Connector 36"/>
          <p:cNvCxnSpPr/>
          <p:nvPr/>
        </p:nvCxnSpPr>
        <p:spPr>
          <a:xfrm flipV="1">
            <a:off x="3329215" y="1891345"/>
            <a:ext cx="1235325" cy="25349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 flipV="1">
            <a:off x="4564540" y="1891345"/>
            <a:ext cx="410181" cy="75894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07" y="5635939"/>
            <a:ext cx="1244125" cy="906932"/>
          </a:xfrm>
          <a:prstGeom prst="rect">
            <a:avLst/>
          </a:prstGeom>
        </p:spPr>
      </p:pic>
      <p:cxnSp>
        <p:nvCxnSpPr>
          <p:cNvPr id="59" name="Straight Connector 58"/>
          <p:cNvCxnSpPr>
            <a:stCxn id="86" idx="2"/>
            <a:endCxn id="85" idx="6"/>
          </p:cNvCxnSpPr>
          <p:nvPr/>
        </p:nvCxnSpPr>
        <p:spPr>
          <a:xfrm flipH="1">
            <a:off x="6494397" y="4827955"/>
            <a:ext cx="2315824" cy="73383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84" idx="2"/>
            <a:endCxn id="83" idx="6"/>
          </p:cNvCxnSpPr>
          <p:nvPr/>
        </p:nvCxnSpPr>
        <p:spPr>
          <a:xfrm flipH="1" flipV="1">
            <a:off x="3114983" y="4824906"/>
            <a:ext cx="2336325" cy="73161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stCxn id="84" idx="2"/>
            <a:endCxn id="82" idx="6"/>
          </p:cNvCxnSpPr>
          <p:nvPr/>
        </p:nvCxnSpPr>
        <p:spPr>
          <a:xfrm flipH="1">
            <a:off x="3106672" y="5556524"/>
            <a:ext cx="2344636" cy="1321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91" idx="4"/>
            <a:endCxn id="84" idx="0"/>
          </p:cNvCxnSpPr>
          <p:nvPr/>
        </p:nvCxnSpPr>
        <p:spPr>
          <a:xfrm>
            <a:off x="5593508" y="4971258"/>
            <a:ext cx="0" cy="44306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83" idx="2"/>
            <a:endCxn id="95" idx="6"/>
          </p:cNvCxnSpPr>
          <p:nvPr/>
        </p:nvCxnSpPr>
        <p:spPr>
          <a:xfrm flipH="1">
            <a:off x="2378027" y="4824906"/>
            <a:ext cx="452556" cy="1905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83" idx="3"/>
            <a:endCxn id="81" idx="7"/>
          </p:cNvCxnSpPr>
          <p:nvPr/>
        </p:nvCxnSpPr>
        <p:spPr>
          <a:xfrm flipH="1">
            <a:off x="2338223" y="4925457"/>
            <a:ext cx="534009" cy="53051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86" idx="4"/>
            <a:endCxn id="87" idx="0"/>
          </p:cNvCxnSpPr>
          <p:nvPr/>
        </p:nvCxnSpPr>
        <p:spPr>
          <a:xfrm flipH="1">
            <a:off x="8938543" y="4970155"/>
            <a:ext cx="13878" cy="44943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stCxn id="86" idx="5"/>
            <a:endCxn id="88" idx="1"/>
          </p:cNvCxnSpPr>
          <p:nvPr/>
        </p:nvCxnSpPr>
        <p:spPr>
          <a:xfrm>
            <a:off x="9052972" y="4928506"/>
            <a:ext cx="536698" cy="52746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91" idx="5"/>
            <a:endCxn id="85" idx="1"/>
          </p:cNvCxnSpPr>
          <p:nvPr/>
        </p:nvCxnSpPr>
        <p:spPr>
          <a:xfrm>
            <a:off x="5694059" y="4929609"/>
            <a:ext cx="557587" cy="53163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86" idx="6"/>
            <a:endCxn id="89" idx="2"/>
          </p:cNvCxnSpPr>
          <p:nvPr/>
        </p:nvCxnSpPr>
        <p:spPr>
          <a:xfrm>
            <a:off x="9094621" y="4827955"/>
            <a:ext cx="453400" cy="1164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Oval 80"/>
          <p:cNvSpPr/>
          <p:nvPr/>
        </p:nvSpPr>
        <p:spPr>
          <a:xfrm>
            <a:off x="2095472" y="5414324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2" name="Oval 81"/>
          <p:cNvSpPr/>
          <p:nvPr/>
        </p:nvSpPr>
        <p:spPr>
          <a:xfrm>
            <a:off x="2822272" y="5427538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3" name="Oval 82"/>
          <p:cNvSpPr/>
          <p:nvPr/>
        </p:nvSpPr>
        <p:spPr>
          <a:xfrm>
            <a:off x="2830583" y="4682706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4" name="Oval 83"/>
          <p:cNvSpPr/>
          <p:nvPr/>
        </p:nvSpPr>
        <p:spPr>
          <a:xfrm>
            <a:off x="5451308" y="5414324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5" name="Oval 84"/>
          <p:cNvSpPr/>
          <p:nvPr/>
        </p:nvSpPr>
        <p:spPr>
          <a:xfrm>
            <a:off x="6209997" y="5419592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6" name="Oval 85"/>
          <p:cNvSpPr/>
          <p:nvPr/>
        </p:nvSpPr>
        <p:spPr>
          <a:xfrm>
            <a:off x="8810221" y="4685755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7" name="Oval 86"/>
          <p:cNvSpPr/>
          <p:nvPr/>
        </p:nvSpPr>
        <p:spPr>
          <a:xfrm>
            <a:off x="8796343" y="5419592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8" name="Oval 87"/>
          <p:cNvSpPr/>
          <p:nvPr/>
        </p:nvSpPr>
        <p:spPr>
          <a:xfrm>
            <a:off x="9548021" y="5414324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9" name="Oval 88"/>
          <p:cNvSpPr/>
          <p:nvPr/>
        </p:nvSpPr>
        <p:spPr>
          <a:xfrm>
            <a:off x="9548021" y="4697401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90" name="Straight Connector 89"/>
          <p:cNvCxnSpPr>
            <a:stCxn id="94" idx="2"/>
            <a:endCxn id="91" idx="6"/>
          </p:cNvCxnSpPr>
          <p:nvPr/>
        </p:nvCxnSpPr>
        <p:spPr>
          <a:xfrm flipH="1" flipV="1">
            <a:off x="5735708" y="4829058"/>
            <a:ext cx="733181" cy="24233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>
            <a:stCxn id="94" idx="7"/>
            <a:endCxn id="93" idx="3"/>
          </p:cNvCxnSpPr>
          <p:nvPr/>
        </p:nvCxnSpPr>
        <p:spPr>
          <a:xfrm flipV="1">
            <a:off x="6711640" y="4444174"/>
            <a:ext cx="437392" cy="52666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Oval 92"/>
          <p:cNvSpPr/>
          <p:nvPr/>
        </p:nvSpPr>
        <p:spPr>
          <a:xfrm>
            <a:off x="7107383" y="4201423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95" name="Oval 94"/>
          <p:cNvSpPr/>
          <p:nvPr/>
        </p:nvSpPr>
        <p:spPr>
          <a:xfrm>
            <a:off x="2093627" y="4701762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" name="Straight Connector 2"/>
          <p:cNvCxnSpPr/>
          <p:nvPr/>
        </p:nvCxnSpPr>
        <p:spPr>
          <a:xfrm flipH="1" flipV="1">
            <a:off x="4974721" y="2609750"/>
            <a:ext cx="610855" cy="221820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94" idx="0"/>
          </p:cNvCxnSpPr>
          <p:nvPr/>
        </p:nvCxnSpPr>
        <p:spPr>
          <a:xfrm flipV="1">
            <a:off x="6611089" y="2674550"/>
            <a:ext cx="638494" cy="225464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Oval 93"/>
          <p:cNvSpPr/>
          <p:nvPr/>
        </p:nvSpPr>
        <p:spPr>
          <a:xfrm>
            <a:off x="6468889" y="4929193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91" name="Oval 90"/>
          <p:cNvSpPr/>
          <p:nvPr/>
        </p:nvSpPr>
        <p:spPr>
          <a:xfrm>
            <a:off x="5451308" y="4686858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8" name="Oval 47"/>
          <p:cNvSpPr/>
          <p:nvPr/>
        </p:nvSpPr>
        <p:spPr>
          <a:xfrm>
            <a:off x="2670268" y="4521877"/>
            <a:ext cx="610609" cy="61060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9" name="Oval 48"/>
          <p:cNvSpPr/>
          <p:nvPr/>
        </p:nvSpPr>
        <p:spPr>
          <a:xfrm>
            <a:off x="8647117" y="4519601"/>
            <a:ext cx="610609" cy="61060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52" name="Oval 51"/>
          <p:cNvSpPr/>
          <p:nvPr/>
        </p:nvSpPr>
        <p:spPr>
          <a:xfrm>
            <a:off x="4422340" y="1749145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grpSp>
        <p:nvGrpSpPr>
          <p:cNvPr id="10" name="Group 9"/>
          <p:cNvGrpSpPr/>
          <p:nvPr/>
        </p:nvGrpSpPr>
        <p:grpSpPr>
          <a:xfrm>
            <a:off x="4464377" y="2096161"/>
            <a:ext cx="1027178" cy="1027178"/>
            <a:chOff x="6965144" y="888947"/>
            <a:chExt cx="1027178" cy="1027178"/>
          </a:xfrm>
        </p:grpSpPr>
        <p:sp>
          <p:nvSpPr>
            <p:cNvPr id="50" name="Oval 49"/>
            <p:cNvSpPr/>
            <p:nvPr/>
          </p:nvSpPr>
          <p:spPr>
            <a:xfrm>
              <a:off x="6965144" y="888947"/>
              <a:ext cx="1027178" cy="1027178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6068" y="1087802"/>
              <a:ext cx="405329" cy="629468"/>
            </a:xfrm>
            <a:prstGeom prst="rect">
              <a:avLst/>
            </a:prstGeom>
          </p:spPr>
        </p:pic>
      </p:grpSp>
      <p:grpSp>
        <p:nvGrpSpPr>
          <p:cNvPr id="12" name="Group 11"/>
          <p:cNvGrpSpPr/>
          <p:nvPr/>
        </p:nvGrpSpPr>
        <p:grpSpPr>
          <a:xfrm>
            <a:off x="2555270" y="4309117"/>
            <a:ext cx="1036128" cy="1036128"/>
            <a:chOff x="1126760" y="1874940"/>
            <a:chExt cx="1036128" cy="1036128"/>
          </a:xfrm>
        </p:grpSpPr>
        <p:sp>
          <p:nvSpPr>
            <p:cNvPr id="47" name="Oval 46"/>
            <p:cNvSpPr/>
            <p:nvPr/>
          </p:nvSpPr>
          <p:spPr>
            <a:xfrm>
              <a:off x="1126760" y="1874940"/>
              <a:ext cx="1036128" cy="1036128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4820" y="2033545"/>
              <a:ext cx="460007" cy="700143"/>
            </a:xfrm>
            <a:prstGeom prst="rect">
              <a:avLst/>
            </a:prstGeom>
          </p:spPr>
        </p:pic>
      </p:grpSp>
      <p:grpSp>
        <p:nvGrpSpPr>
          <p:cNvPr id="16" name="Group 15"/>
          <p:cNvGrpSpPr/>
          <p:nvPr/>
        </p:nvGrpSpPr>
        <p:grpSpPr>
          <a:xfrm>
            <a:off x="6734446" y="2175745"/>
            <a:ext cx="1036128" cy="1036128"/>
            <a:chOff x="2540144" y="1922946"/>
            <a:chExt cx="1036128" cy="1036128"/>
          </a:xfrm>
        </p:grpSpPr>
        <p:sp>
          <p:nvSpPr>
            <p:cNvPr id="55" name="Oval 54"/>
            <p:cNvSpPr/>
            <p:nvPr/>
          </p:nvSpPr>
          <p:spPr>
            <a:xfrm>
              <a:off x="2540144" y="1922946"/>
              <a:ext cx="1036128" cy="1036128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grpSp>
          <p:nvGrpSpPr>
            <p:cNvPr id="15" name="Group 14"/>
            <p:cNvGrpSpPr/>
            <p:nvPr/>
          </p:nvGrpSpPr>
          <p:grpSpPr>
            <a:xfrm flipH="1">
              <a:off x="2728186" y="2154227"/>
              <a:ext cx="660044" cy="586445"/>
              <a:chOff x="1140368" y="935171"/>
              <a:chExt cx="2744639" cy="2438597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1254868" y="1054813"/>
                <a:ext cx="2539975" cy="162935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40368" y="935171"/>
                <a:ext cx="2744639" cy="2438597"/>
              </a:xfrm>
              <a:prstGeom prst="rect">
                <a:avLst/>
              </a:prstGeom>
            </p:spPr>
          </p:pic>
        </p:grpSp>
      </p:grpSp>
      <p:grpSp>
        <p:nvGrpSpPr>
          <p:cNvPr id="20" name="Group 19"/>
          <p:cNvGrpSpPr/>
          <p:nvPr/>
        </p:nvGrpSpPr>
        <p:grpSpPr>
          <a:xfrm>
            <a:off x="8461618" y="4299729"/>
            <a:ext cx="1036128" cy="1036128"/>
            <a:chOff x="8434357" y="1937354"/>
            <a:chExt cx="1036128" cy="1036128"/>
          </a:xfrm>
        </p:grpSpPr>
        <p:sp>
          <p:nvSpPr>
            <p:cNvPr id="66" name="Oval 65"/>
            <p:cNvSpPr/>
            <p:nvPr/>
          </p:nvSpPr>
          <p:spPr>
            <a:xfrm>
              <a:off x="8434357" y="1937354"/>
              <a:ext cx="1036128" cy="1036128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8609200" y="2123448"/>
              <a:ext cx="686442" cy="585524"/>
              <a:chOff x="7695295" y="2402332"/>
              <a:chExt cx="1339182" cy="1142300"/>
            </a:xfrm>
          </p:grpSpPr>
          <p:sp>
            <p:nvSpPr>
              <p:cNvPr id="18" name="Trapezoid 17"/>
              <p:cNvSpPr/>
              <p:nvPr/>
            </p:nvSpPr>
            <p:spPr>
              <a:xfrm>
                <a:off x="7695295" y="3169400"/>
                <a:ext cx="1339181" cy="375232"/>
              </a:xfrm>
              <a:prstGeom prst="trapezoid">
                <a:avLst>
                  <a:gd name="adj" fmla="val 51691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95296" y="2402332"/>
                <a:ext cx="1339181" cy="1142300"/>
              </a:xfrm>
              <a:prstGeom prst="rect">
                <a:avLst/>
              </a:prstGeom>
            </p:spPr>
          </p:pic>
        </p:grpSp>
      </p:grpSp>
      <p:pic>
        <p:nvPicPr>
          <p:cNvPr id="36" name="Picture 3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032" y="1882660"/>
            <a:ext cx="524366" cy="524366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2212" y="4085187"/>
            <a:ext cx="524366" cy="52436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743" y="5321773"/>
            <a:ext cx="524366" cy="524366"/>
          </a:xfrm>
          <a:prstGeom prst="rect">
            <a:avLst/>
          </a:prstGeom>
        </p:spPr>
      </p:pic>
      <p:sp>
        <p:nvSpPr>
          <p:cNvPr id="5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Internet </a:t>
            </a:r>
            <a:r>
              <a:rPr lang="sv-SE" b="1" dirty="0" err="1" smtClean="0"/>
              <a:t>of</a:t>
            </a:r>
            <a:r>
              <a:rPr lang="sv-SE" b="1" dirty="0" smtClean="0"/>
              <a:t> </a:t>
            </a:r>
            <a:r>
              <a:rPr lang="sv-SE" b="1" dirty="0" err="1" smtClean="0"/>
              <a:t>Things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2710062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92020" y="-1026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5400" b="1" dirty="0" smtClean="0">
                <a:effectLst>
                  <a:glow rad="101600">
                    <a:schemeClr val="bg1">
                      <a:alpha val="60000"/>
                    </a:schemeClr>
                  </a:glow>
                </a:effectLst>
              </a:rPr>
              <a:t>Felhantering i Java, C# och C</a:t>
            </a:r>
            <a:endParaRPr lang="sv-SE" sz="5400" b="1" dirty="0">
              <a:effectLst>
                <a:glow rad="101600">
                  <a:schemeClr val="bg1">
                    <a:alpha val="6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2094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Kaffemaskin"/>
          <p:cNvSpPr/>
          <p:nvPr/>
        </p:nvSpPr>
        <p:spPr>
          <a:xfrm>
            <a:off x="6955299" y="4069691"/>
            <a:ext cx="1512000" cy="1404000"/>
          </a:xfrm>
          <a:prstGeom prst="roundRect">
            <a:avLst/>
          </a:prstGeom>
          <a:solidFill>
            <a:srgbClr val="637B9B"/>
          </a:solidFill>
          <a:ln w="190500">
            <a:solidFill>
              <a:srgbClr val="637B9B">
                <a:alpha val="46000"/>
              </a:srgbClr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Komponent</a:t>
            </a:r>
            <a:endParaRPr lang="sv-SE" sz="1400" b="1" dirty="0"/>
          </a:p>
        </p:txBody>
      </p:sp>
      <p:sp>
        <p:nvSpPr>
          <p:cNvPr id="30" name="Servicetekniker"/>
          <p:cNvSpPr/>
          <p:nvPr/>
        </p:nvSpPr>
        <p:spPr>
          <a:xfrm>
            <a:off x="6955299" y="854396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Konsument 1</a:t>
            </a:r>
            <a:endParaRPr lang="sv-SE" sz="1400" b="1" dirty="0"/>
          </a:p>
        </p:txBody>
      </p:sp>
      <p:sp>
        <p:nvSpPr>
          <p:cNvPr id="31" name="Jag"/>
          <p:cNvSpPr/>
          <p:nvPr/>
        </p:nvSpPr>
        <p:spPr>
          <a:xfrm>
            <a:off x="2864449" y="4069691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Konsument 2</a:t>
            </a:r>
            <a:endParaRPr lang="sv-SE" sz="1400" b="1" dirty="0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4605392" y="4284276"/>
            <a:ext cx="2168626" cy="11820"/>
          </a:xfrm>
          <a:prstGeom prst="straightConnector1">
            <a:avLst/>
          </a:prstGeom>
          <a:ln w="53975">
            <a:solidFill>
              <a:srgbClr val="47B97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8225842" y="2449574"/>
            <a:ext cx="0" cy="1428939"/>
          </a:xfrm>
          <a:prstGeom prst="straightConnector1">
            <a:avLst/>
          </a:prstGeom>
          <a:ln w="53975">
            <a:solidFill>
              <a:srgbClr val="DB515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7197920" y="2449574"/>
            <a:ext cx="0" cy="1428939"/>
          </a:xfrm>
          <a:prstGeom prst="straightConnector1">
            <a:avLst/>
          </a:prstGeom>
          <a:ln w="53975">
            <a:solidFill>
              <a:srgbClr val="47B97D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4576209" y="5214966"/>
            <a:ext cx="2168626" cy="17482"/>
          </a:xfrm>
          <a:prstGeom prst="straightConnector1">
            <a:avLst/>
          </a:prstGeom>
          <a:ln w="53975">
            <a:solidFill>
              <a:srgbClr val="DB515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Error"/>
          <p:cNvGrpSpPr/>
          <p:nvPr/>
        </p:nvGrpSpPr>
        <p:grpSpPr>
          <a:xfrm>
            <a:off x="5383271" y="4948015"/>
            <a:ext cx="562367" cy="568866"/>
            <a:chOff x="4665409" y="4631482"/>
            <a:chExt cx="1610726" cy="1629341"/>
          </a:xfrm>
        </p:grpSpPr>
        <p:grpSp>
          <p:nvGrpSpPr>
            <p:cNvPr id="46" name="Group 45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48" name="Oval 47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47" name="Cross 46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grpSp>
        <p:nvGrpSpPr>
          <p:cNvPr id="50" name="Error"/>
          <p:cNvGrpSpPr/>
          <p:nvPr/>
        </p:nvGrpSpPr>
        <p:grpSpPr>
          <a:xfrm>
            <a:off x="7944658" y="2879610"/>
            <a:ext cx="562367" cy="568866"/>
            <a:chOff x="4665409" y="4631482"/>
            <a:chExt cx="1610726" cy="1629341"/>
          </a:xfrm>
        </p:grpSpPr>
        <p:grpSp>
          <p:nvGrpSpPr>
            <p:cNvPr id="51" name="Group 50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52" name="Cross 51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8617" y="2888082"/>
            <a:ext cx="524366" cy="52436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2023" y="4024134"/>
            <a:ext cx="524366" cy="52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113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Kaffemaskin"/>
          <p:cNvSpPr/>
          <p:nvPr/>
        </p:nvSpPr>
        <p:spPr>
          <a:xfrm>
            <a:off x="6955299" y="4069691"/>
            <a:ext cx="1512000" cy="1404000"/>
          </a:xfrm>
          <a:prstGeom prst="roundRect">
            <a:avLst/>
          </a:prstGeom>
          <a:solidFill>
            <a:srgbClr val="637B9B"/>
          </a:solidFill>
          <a:ln w="190500">
            <a:solidFill>
              <a:srgbClr val="637B9B">
                <a:alpha val="46000"/>
              </a:srgbClr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Komponent</a:t>
            </a:r>
            <a:endParaRPr lang="sv-SE" sz="1400" b="1" dirty="0"/>
          </a:p>
        </p:txBody>
      </p:sp>
      <p:sp>
        <p:nvSpPr>
          <p:cNvPr id="30" name="Servicetekniker"/>
          <p:cNvSpPr/>
          <p:nvPr/>
        </p:nvSpPr>
        <p:spPr>
          <a:xfrm>
            <a:off x="2864449" y="808676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Webbsite</a:t>
            </a:r>
            <a:endParaRPr lang="sv-SE" sz="1400" b="1" dirty="0"/>
          </a:p>
        </p:txBody>
      </p:sp>
      <p:sp>
        <p:nvSpPr>
          <p:cNvPr id="31" name="Jag"/>
          <p:cNvSpPr/>
          <p:nvPr/>
        </p:nvSpPr>
        <p:spPr>
          <a:xfrm>
            <a:off x="2864449" y="4069691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Affärslogik</a:t>
            </a:r>
            <a:endParaRPr lang="sv-SE" sz="1400" b="1" dirty="0"/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4183629" y="2403854"/>
            <a:ext cx="0" cy="1428939"/>
          </a:xfrm>
          <a:prstGeom prst="straightConnector1">
            <a:avLst/>
          </a:prstGeom>
          <a:ln w="53975">
            <a:solidFill>
              <a:srgbClr val="DB515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126524" y="2403854"/>
            <a:ext cx="0" cy="1428939"/>
          </a:xfrm>
          <a:prstGeom prst="straightConnector1">
            <a:avLst/>
          </a:prstGeom>
          <a:ln w="53975">
            <a:solidFill>
              <a:srgbClr val="47B97D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Error"/>
          <p:cNvGrpSpPr/>
          <p:nvPr/>
        </p:nvGrpSpPr>
        <p:grpSpPr>
          <a:xfrm>
            <a:off x="3902445" y="2833890"/>
            <a:ext cx="562367" cy="568866"/>
            <a:chOff x="4665409" y="4631482"/>
            <a:chExt cx="1610726" cy="1629341"/>
          </a:xfrm>
        </p:grpSpPr>
        <p:grpSp>
          <p:nvGrpSpPr>
            <p:cNvPr id="51" name="Group 50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52" name="Cross 51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8074" y="2877716"/>
            <a:ext cx="524366" cy="524366"/>
          </a:xfrm>
          <a:prstGeom prst="rect">
            <a:avLst/>
          </a:prstGeom>
        </p:spPr>
      </p:pic>
      <p:cxnSp>
        <p:nvCxnSpPr>
          <p:cNvPr id="21" name="Straight Arrow Connector 20"/>
          <p:cNvCxnSpPr/>
          <p:nvPr/>
        </p:nvCxnSpPr>
        <p:spPr>
          <a:xfrm>
            <a:off x="4605392" y="4284276"/>
            <a:ext cx="2168626" cy="11820"/>
          </a:xfrm>
          <a:prstGeom prst="straightConnector1">
            <a:avLst/>
          </a:prstGeom>
          <a:ln w="53975">
            <a:solidFill>
              <a:srgbClr val="47B97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576209" y="5214966"/>
            <a:ext cx="2168626" cy="17482"/>
          </a:xfrm>
          <a:prstGeom prst="straightConnector1">
            <a:avLst/>
          </a:prstGeom>
          <a:ln w="53975">
            <a:solidFill>
              <a:srgbClr val="DB515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Error"/>
          <p:cNvGrpSpPr/>
          <p:nvPr/>
        </p:nvGrpSpPr>
        <p:grpSpPr>
          <a:xfrm>
            <a:off x="5383271" y="4948015"/>
            <a:ext cx="562367" cy="568866"/>
            <a:chOff x="4665409" y="4631482"/>
            <a:chExt cx="1610726" cy="1629341"/>
          </a:xfrm>
        </p:grpSpPr>
        <p:grpSp>
          <p:nvGrpSpPr>
            <p:cNvPr id="24" name="Group 23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26" name="Oval 25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25" name="Cross 24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pic>
        <p:nvPicPr>
          <p:cNvPr id="28" name="Picture 2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2023" y="4024134"/>
            <a:ext cx="524366" cy="52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43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ounded Rectangle 27"/>
          <p:cNvSpPr/>
          <p:nvPr/>
        </p:nvSpPr>
        <p:spPr>
          <a:xfrm>
            <a:off x="0" y="0"/>
            <a:ext cx="12192000" cy="2637495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794819" y="922376"/>
            <a:ext cx="57611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smtClean="0"/>
              <a:t>Klassiskt system</a:t>
            </a:r>
            <a:endParaRPr lang="sv-SE" sz="4800" b="1" dirty="0"/>
          </a:p>
        </p:txBody>
      </p:sp>
      <p:grpSp>
        <p:nvGrpSpPr>
          <p:cNvPr id="2" name="Group 1"/>
          <p:cNvGrpSpPr/>
          <p:nvPr/>
        </p:nvGrpSpPr>
        <p:grpSpPr>
          <a:xfrm>
            <a:off x="2360663" y="338189"/>
            <a:ext cx="8181665" cy="5931044"/>
            <a:chOff x="2000739" y="338189"/>
            <a:chExt cx="8181665" cy="5931044"/>
          </a:xfrm>
        </p:grpSpPr>
        <p:cxnSp>
          <p:nvCxnSpPr>
            <p:cNvPr id="53" name="Straight Connector 52"/>
            <p:cNvCxnSpPr>
              <a:stCxn id="73" idx="3"/>
              <a:endCxn id="66" idx="7"/>
            </p:cNvCxnSpPr>
            <p:nvPr/>
          </p:nvCxnSpPr>
          <p:spPr>
            <a:xfrm flipH="1">
              <a:off x="5000949" y="2333243"/>
              <a:ext cx="703529" cy="729374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stCxn id="66" idx="3"/>
              <a:endCxn id="65" idx="7"/>
            </p:cNvCxnSpPr>
            <p:nvPr/>
          </p:nvCxnSpPr>
          <p:spPr>
            <a:xfrm flipH="1">
              <a:off x="3849709" y="3767976"/>
              <a:ext cx="445881" cy="411830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>
              <a:stCxn id="65" idx="3"/>
              <a:endCxn id="78" idx="7"/>
            </p:cNvCxnSpPr>
            <p:nvPr/>
          </p:nvCxnSpPr>
          <p:spPr>
            <a:xfrm flipH="1">
              <a:off x="2852182" y="4885165"/>
              <a:ext cx="292168" cy="520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>
              <a:stCxn id="66" idx="5"/>
              <a:endCxn id="64" idx="1"/>
            </p:cNvCxnSpPr>
            <p:nvPr/>
          </p:nvCxnSpPr>
          <p:spPr>
            <a:xfrm>
              <a:off x="5000949" y="3767976"/>
              <a:ext cx="377193" cy="409348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>
              <a:stCxn id="65" idx="5"/>
              <a:endCxn id="63" idx="1"/>
            </p:cNvCxnSpPr>
            <p:nvPr/>
          </p:nvCxnSpPr>
          <p:spPr>
            <a:xfrm>
              <a:off x="3849709" y="4885165"/>
              <a:ext cx="292168" cy="53262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>
              <a:stCxn id="67" idx="5"/>
              <a:endCxn id="68" idx="1"/>
            </p:cNvCxnSpPr>
            <p:nvPr/>
          </p:nvCxnSpPr>
          <p:spPr>
            <a:xfrm>
              <a:off x="7850672" y="3767975"/>
              <a:ext cx="400090" cy="4093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>
              <a:stCxn id="68" idx="3"/>
              <a:endCxn id="69" idx="7"/>
            </p:cNvCxnSpPr>
            <p:nvPr/>
          </p:nvCxnSpPr>
          <p:spPr>
            <a:xfrm flipH="1">
              <a:off x="7875923" y="4882683"/>
              <a:ext cx="374839" cy="389024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68" idx="4"/>
              <a:endCxn id="70" idx="0"/>
            </p:cNvCxnSpPr>
            <p:nvPr/>
          </p:nvCxnSpPr>
          <p:spPr>
            <a:xfrm>
              <a:off x="8603442" y="5028767"/>
              <a:ext cx="0" cy="96854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73" idx="5"/>
              <a:endCxn id="67" idx="1"/>
            </p:cNvCxnSpPr>
            <p:nvPr/>
          </p:nvCxnSpPr>
          <p:spPr>
            <a:xfrm>
              <a:off x="6409837" y="2333243"/>
              <a:ext cx="735476" cy="72937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68" idx="5"/>
              <a:endCxn id="71" idx="1"/>
            </p:cNvCxnSpPr>
            <p:nvPr/>
          </p:nvCxnSpPr>
          <p:spPr>
            <a:xfrm>
              <a:off x="8956121" y="4882683"/>
              <a:ext cx="374840" cy="39123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/>
            <p:cNvSpPr/>
            <p:nvPr/>
          </p:nvSpPr>
          <p:spPr>
            <a:xfrm>
              <a:off x="3995793" y="5271706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64" name="Oval 63"/>
            <p:cNvSpPr/>
            <p:nvPr/>
          </p:nvSpPr>
          <p:spPr>
            <a:xfrm>
              <a:off x="5232058" y="4031240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65" name="Oval 64"/>
            <p:cNvSpPr/>
            <p:nvPr/>
          </p:nvSpPr>
          <p:spPr>
            <a:xfrm>
              <a:off x="2998266" y="4033722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200" b="1" dirty="0" smtClean="0"/>
                <a:t>EF</a:t>
              </a:r>
              <a:endParaRPr lang="sv-SE" sz="1200" b="1" dirty="0"/>
            </a:p>
          </p:txBody>
        </p:sp>
        <p:sp>
          <p:nvSpPr>
            <p:cNvPr id="66" name="Oval 65"/>
            <p:cNvSpPr/>
            <p:nvPr/>
          </p:nvSpPr>
          <p:spPr>
            <a:xfrm>
              <a:off x="4149506" y="2916533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200" b="1" dirty="0" smtClean="0"/>
                <a:t>DAO</a:t>
              </a:r>
              <a:endParaRPr lang="sv-SE" sz="1200" b="1" dirty="0"/>
            </a:p>
          </p:txBody>
        </p:sp>
        <p:sp>
          <p:nvSpPr>
            <p:cNvPr id="67" name="Oval 66"/>
            <p:cNvSpPr/>
            <p:nvPr/>
          </p:nvSpPr>
          <p:spPr>
            <a:xfrm>
              <a:off x="6999229" y="2916532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68" name="Oval 67"/>
            <p:cNvSpPr/>
            <p:nvPr/>
          </p:nvSpPr>
          <p:spPr>
            <a:xfrm>
              <a:off x="8104678" y="4031240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69" name="Oval 68"/>
            <p:cNvSpPr/>
            <p:nvPr/>
          </p:nvSpPr>
          <p:spPr>
            <a:xfrm>
              <a:off x="7024480" y="5125623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70" name="Oval 69"/>
            <p:cNvSpPr/>
            <p:nvPr/>
          </p:nvSpPr>
          <p:spPr>
            <a:xfrm>
              <a:off x="8104678" y="5125621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71" name="Oval 70"/>
            <p:cNvSpPr/>
            <p:nvPr/>
          </p:nvSpPr>
          <p:spPr>
            <a:xfrm>
              <a:off x="9184877" y="5127832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cxnSp>
          <p:nvCxnSpPr>
            <p:cNvPr id="72" name="Straight Connector 71"/>
            <p:cNvCxnSpPr>
              <a:stCxn id="76" idx="3"/>
              <a:endCxn id="73" idx="7"/>
            </p:cNvCxnSpPr>
            <p:nvPr/>
          </p:nvCxnSpPr>
          <p:spPr>
            <a:xfrm flipH="1">
              <a:off x="6409837" y="1189632"/>
              <a:ext cx="408048" cy="43825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/>
            <p:cNvSpPr/>
            <p:nvPr/>
          </p:nvSpPr>
          <p:spPr>
            <a:xfrm>
              <a:off x="5558394" y="1481800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200" b="1" dirty="0" smtClean="0"/>
                <a:t>BLL</a:t>
              </a:r>
              <a:endParaRPr lang="sv-SE" sz="1200" b="1" dirty="0"/>
            </a:p>
          </p:txBody>
        </p:sp>
        <p:cxnSp>
          <p:nvCxnSpPr>
            <p:cNvPr id="74" name="Straight Connector 73"/>
            <p:cNvCxnSpPr>
              <a:stCxn id="76" idx="5"/>
              <a:endCxn id="75" idx="1"/>
            </p:cNvCxnSpPr>
            <p:nvPr/>
          </p:nvCxnSpPr>
          <p:spPr>
            <a:xfrm>
              <a:off x="7523244" y="1189632"/>
              <a:ext cx="408048" cy="43825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Oval 74"/>
            <p:cNvSpPr/>
            <p:nvPr/>
          </p:nvSpPr>
          <p:spPr>
            <a:xfrm>
              <a:off x="7785208" y="1481800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76" name="Oval 75"/>
            <p:cNvSpPr/>
            <p:nvPr/>
          </p:nvSpPr>
          <p:spPr>
            <a:xfrm>
              <a:off x="6671801" y="338189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200" b="1" dirty="0" smtClean="0"/>
                <a:t>Service</a:t>
              </a:r>
              <a:endParaRPr lang="sv-SE" sz="1200" b="1" dirty="0"/>
            </a:p>
          </p:txBody>
        </p:sp>
        <p:sp>
          <p:nvSpPr>
            <p:cNvPr id="78" name="Oval 77"/>
            <p:cNvSpPr/>
            <p:nvPr/>
          </p:nvSpPr>
          <p:spPr>
            <a:xfrm>
              <a:off x="2000739" y="5259230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200" b="1" dirty="0" smtClean="0"/>
                <a:t>Entitet</a:t>
              </a:r>
              <a:endParaRPr lang="sv-SE" sz="1200" b="1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794820" y="1792985"/>
            <a:ext cx="1393202" cy="724230"/>
            <a:chOff x="236379" y="3269379"/>
            <a:chExt cx="2115149" cy="1099521"/>
          </a:xfrm>
        </p:grpSpPr>
        <p:sp>
          <p:nvSpPr>
            <p:cNvPr id="79" name="Oval 78"/>
            <p:cNvSpPr/>
            <p:nvPr/>
          </p:nvSpPr>
          <p:spPr>
            <a:xfrm>
              <a:off x="954461" y="3269379"/>
              <a:ext cx="678983" cy="678983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6379" y="3948362"/>
              <a:ext cx="2115149" cy="4205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200" dirty="0" smtClean="0"/>
                <a:t>Komponent/Objekt</a:t>
              </a:r>
              <a:endParaRPr lang="sv-SE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44864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Kaffemaskin"/>
          <p:cNvSpPr/>
          <p:nvPr/>
        </p:nvSpPr>
        <p:spPr>
          <a:xfrm>
            <a:off x="6955299" y="4069691"/>
            <a:ext cx="1512000" cy="1404000"/>
          </a:xfrm>
          <a:prstGeom prst="roundRect">
            <a:avLst/>
          </a:prstGeom>
          <a:solidFill>
            <a:srgbClr val="637B9B"/>
          </a:solidFill>
          <a:ln w="190500">
            <a:solidFill>
              <a:srgbClr val="637B9B">
                <a:alpha val="46000"/>
              </a:srgbClr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Kaffemaskin</a:t>
            </a:r>
            <a:endParaRPr lang="sv-SE" sz="1400" b="1" dirty="0"/>
          </a:p>
        </p:txBody>
      </p:sp>
      <p:grpSp>
        <p:nvGrpSpPr>
          <p:cNvPr id="2" name="Lägg i pengar"/>
          <p:cNvGrpSpPr/>
          <p:nvPr/>
        </p:nvGrpSpPr>
        <p:grpSpPr>
          <a:xfrm>
            <a:off x="4581561" y="3908487"/>
            <a:ext cx="2168626" cy="523220"/>
            <a:chOff x="4327561" y="4543487"/>
            <a:chExt cx="2168626" cy="523220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4327561" y="4899825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4756415" y="4543487"/>
              <a:ext cx="12763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Lägg i pengar</a:t>
              </a:r>
            </a:p>
            <a:p>
              <a:endParaRPr lang="sv-SE" sz="1400" b="1" dirty="0"/>
            </a:p>
          </p:txBody>
        </p:sp>
      </p:grpSp>
      <p:grpSp>
        <p:nvGrpSpPr>
          <p:cNvPr id="8" name="Slut på bönor 2"/>
          <p:cNvGrpSpPr/>
          <p:nvPr/>
        </p:nvGrpSpPr>
        <p:grpSpPr>
          <a:xfrm>
            <a:off x="5213885" y="2877591"/>
            <a:ext cx="1893274" cy="1001514"/>
            <a:chOff x="4959885" y="3512591"/>
            <a:chExt cx="1893274" cy="1001514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6853158" y="3512591"/>
              <a:ext cx="1" cy="1001514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4959885" y="3771159"/>
              <a:ext cx="13083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Slut på bönor!</a:t>
              </a:r>
            </a:p>
          </p:txBody>
        </p:sp>
      </p:grpSp>
      <p:sp>
        <p:nvSpPr>
          <p:cNvPr id="11" name="Servicetekniker"/>
          <p:cNvSpPr/>
          <p:nvPr/>
        </p:nvSpPr>
        <p:spPr>
          <a:xfrm>
            <a:off x="6955299" y="1282413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Service-tekniker</a:t>
            </a:r>
            <a:endParaRPr lang="sv-SE" sz="1400" b="1" dirty="0"/>
          </a:p>
        </p:txBody>
      </p:sp>
      <p:grpSp>
        <p:nvGrpSpPr>
          <p:cNvPr id="6" name="Fyll på bönor"/>
          <p:cNvGrpSpPr/>
          <p:nvPr/>
        </p:nvGrpSpPr>
        <p:grpSpPr>
          <a:xfrm>
            <a:off x="8297146" y="2876999"/>
            <a:ext cx="1300720" cy="1002106"/>
            <a:chOff x="8043146" y="3511999"/>
            <a:chExt cx="1300720" cy="1002106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8043146" y="3511999"/>
              <a:ext cx="1" cy="1002106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8120967" y="3771159"/>
              <a:ext cx="12228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/>
                <a:t>Fyll på bönor</a:t>
              </a:r>
              <a:endParaRPr lang="sv-SE" sz="1400" b="1" dirty="0"/>
            </a:p>
          </p:txBody>
        </p:sp>
      </p:grpSp>
      <p:grpSp>
        <p:nvGrpSpPr>
          <p:cNvPr id="4" name="Får kaffe"/>
          <p:cNvGrpSpPr/>
          <p:nvPr/>
        </p:nvGrpSpPr>
        <p:grpSpPr>
          <a:xfrm>
            <a:off x="4581561" y="4969604"/>
            <a:ext cx="2168626" cy="375605"/>
            <a:chOff x="4327561" y="5604604"/>
            <a:chExt cx="2168626" cy="375605"/>
          </a:xfrm>
        </p:grpSpPr>
        <p:cxnSp>
          <p:nvCxnSpPr>
            <p:cNvPr id="14" name="Straight Arrow Connector 13"/>
            <p:cNvCxnSpPr/>
            <p:nvPr/>
          </p:nvCxnSpPr>
          <p:spPr>
            <a:xfrm>
              <a:off x="4327561" y="5965536"/>
              <a:ext cx="2168626" cy="14673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4756415" y="5604604"/>
              <a:ext cx="8945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/>
                <a:t>Får kaffe</a:t>
              </a:r>
              <a:endParaRPr lang="sv-SE" sz="1400" b="1" dirty="0"/>
            </a:p>
          </p:txBody>
        </p:sp>
      </p:grpSp>
      <p:sp>
        <p:nvSpPr>
          <p:cNvPr id="38" name="Jag"/>
          <p:cNvSpPr/>
          <p:nvPr/>
        </p:nvSpPr>
        <p:spPr>
          <a:xfrm>
            <a:off x="2864449" y="4069691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Jag</a:t>
            </a:r>
            <a:endParaRPr lang="sv-SE" sz="1400" b="1" dirty="0"/>
          </a:p>
        </p:txBody>
      </p:sp>
      <p:grpSp>
        <p:nvGrpSpPr>
          <p:cNvPr id="3" name="Lägg i mer pengar"/>
          <p:cNvGrpSpPr/>
          <p:nvPr/>
        </p:nvGrpSpPr>
        <p:grpSpPr>
          <a:xfrm>
            <a:off x="4581561" y="4441821"/>
            <a:ext cx="2168626" cy="362607"/>
            <a:chOff x="4327561" y="5076821"/>
            <a:chExt cx="2168626" cy="362607"/>
          </a:xfrm>
        </p:grpSpPr>
        <p:sp>
          <p:nvSpPr>
            <p:cNvPr id="17" name="TextBox 16"/>
            <p:cNvSpPr txBox="1"/>
            <p:nvPr/>
          </p:nvSpPr>
          <p:spPr>
            <a:xfrm>
              <a:off x="4626361" y="5076821"/>
              <a:ext cx="16337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Lägg i mer pengar</a:t>
              </a:r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4327561" y="5421946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Slut på bönor"/>
          <p:cNvGrpSpPr/>
          <p:nvPr/>
        </p:nvGrpSpPr>
        <p:grpSpPr>
          <a:xfrm>
            <a:off x="4581561" y="4441821"/>
            <a:ext cx="2168626" cy="362607"/>
            <a:chOff x="4327561" y="5076821"/>
            <a:chExt cx="2168626" cy="362607"/>
          </a:xfrm>
        </p:grpSpPr>
        <p:cxnSp>
          <p:nvCxnSpPr>
            <p:cNvPr id="16" name="Straight Arrow Connector 15"/>
            <p:cNvCxnSpPr/>
            <p:nvPr/>
          </p:nvCxnSpPr>
          <p:spPr>
            <a:xfrm>
              <a:off x="4327561" y="5421946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4626361" y="5076821"/>
              <a:ext cx="13083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/>
                <a:t>Slut på bönor!</a:t>
              </a:r>
              <a:endParaRPr lang="sv-SE" sz="1400" b="1" dirty="0"/>
            </a:p>
          </p:txBody>
        </p:sp>
      </p:grpSp>
      <p:grpSp>
        <p:nvGrpSpPr>
          <p:cNvPr id="24" name="Error"/>
          <p:cNvGrpSpPr/>
          <p:nvPr/>
        </p:nvGrpSpPr>
        <p:grpSpPr>
          <a:xfrm>
            <a:off x="5101169" y="4158678"/>
            <a:ext cx="1259463" cy="1274018"/>
            <a:chOff x="4665409" y="4631482"/>
            <a:chExt cx="1610726" cy="1629341"/>
          </a:xfrm>
        </p:grpSpPr>
        <p:grpSp>
          <p:nvGrpSpPr>
            <p:cNvPr id="25" name="Group 24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26" name="Cross 25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</p:spTree>
    <p:extLst>
      <p:ext uri="{BB962C8B-B14F-4D97-AF65-F5344CB8AC3E}">
        <p14:creationId xmlns:p14="http://schemas.microsoft.com/office/powerpoint/2010/main" val="3061116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6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4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1" grpId="0" animBg="1"/>
      <p:bldP spid="3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864449" y="1282413"/>
            <a:ext cx="6988743" cy="4191278"/>
            <a:chOff x="3194253" y="1774538"/>
            <a:chExt cx="6988743" cy="4191278"/>
          </a:xfrm>
        </p:grpSpPr>
        <p:sp>
          <p:nvSpPr>
            <p:cNvPr id="21" name="Rounded Rectangle 20"/>
            <p:cNvSpPr/>
            <p:nvPr/>
          </p:nvSpPr>
          <p:spPr>
            <a:xfrm>
              <a:off x="7285103" y="4561816"/>
              <a:ext cx="1512000" cy="1404000"/>
            </a:xfrm>
            <a:prstGeom prst="roundRect">
              <a:avLst/>
            </a:prstGeom>
            <a:solidFill>
              <a:srgbClr val="637B9B"/>
            </a:solidFill>
            <a:ln w="190500">
              <a:solidFill>
                <a:srgbClr val="637B9B">
                  <a:alpha val="46000"/>
                </a:srgbClr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Service</a:t>
              </a:r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4911365" y="4756950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340219" y="4400612"/>
              <a:ext cx="8451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Request</a:t>
              </a:r>
              <a:endParaRPr lang="sv-SE" sz="1400" b="1" dirty="0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7436962" y="3369716"/>
              <a:ext cx="1" cy="1001514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5543689" y="3628284"/>
              <a:ext cx="15204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Application</a:t>
              </a:r>
              <a:r>
                <a:rPr lang="sv-SE" sz="1400" b="1" dirty="0" smtClean="0"/>
                <a:t> </a:t>
              </a:r>
              <a:r>
                <a:rPr lang="sv-SE" sz="1400" b="1" dirty="0" err="1" smtClean="0"/>
                <a:t>error</a:t>
              </a:r>
              <a:endParaRPr lang="sv-SE" sz="1400" b="1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7285103" y="1774538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Supervisor</a:t>
              </a:r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>
              <a:off x="8626950" y="3369124"/>
              <a:ext cx="1" cy="1002106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8704771" y="3628284"/>
              <a:ext cx="14782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Manage</a:t>
              </a:r>
              <a:r>
                <a:rPr lang="sv-SE" sz="1400" b="1" dirty="0" smtClean="0"/>
                <a:t> </a:t>
              </a:r>
              <a:r>
                <a:rPr lang="sv-SE" sz="1400" b="1" dirty="0" err="1" smtClean="0"/>
                <a:t>failures</a:t>
              </a:r>
              <a:endParaRPr lang="sv-SE" sz="1400" b="1" dirty="0"/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4911365" y="5822661"/>
              <a:ext cx="2168626" cy="14673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5340219" y="5461729"/>
              <a:ext cx="9765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Response</a:t>
              </a:r>
              <a:endParaRPr lang="sv-SE" sz="1400" b="1" dirty="0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4911365" y="5279071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5340219" y="4935621"/>
              <a:ext cx="14228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Validation</a:t>
              </a:r>
              <a:r>
                <a:rPr lang="sv-SE" sz="1400" b="1" dirty="0" smtClean="0"/>
                <a:t> </a:t>
              </a:r>
              <a:r>
                <a:rPr lang="sv-SE" sz="1400" b="1" dirty="0" err="1" smtClean="0"/>
                <a:t>error</a:t>
              </a:r>
              <a:endParaRPr lang="sv-SE" sz="1400" b="1" dirty="0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3194253" y="4561816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 smtClean="0"/>
                <a:t>Client</a:t>
              </a:r>
              <a:endParaRPr lang="sv-SE" sz="1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222092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Supervise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Alla </a:t>
            </a:r>
            <a:r>
              <a:rPr lang="sv-SE" b="1" dirty="0" err="1" smtClean="0"/>
              <a:t>actors</a:t>
            </a:r>
            <a:r>
              <a:rPr lang="sv-SE" b="1" dirty="0" smtClean="0"/>
              <a:t> har en supervisor som bestämmer vad som ska ske när ett fel uppstår.</a:t>
            </a:r>
          </a:p>
          <a:p>
            <a:pPr marL="0" indent="0">
              <a:buNone/>
            </a:pPr>
            <a:endParaRPr lang="sv-SE" b="1" dirty="0"/>
          </a:p>
          <a:p>
            <a:pPr marL="0" indent="0">
              <a:buNone/>
            </a:pPr>
            <a:r>
              <a:rPr lang="sv-SE" b="1" dirty="0" smtClean="0"/>
              <a:t>En supervisor kan välja att:</a:t>
            </a:r>
          </a:p>
          <a:p>
            <a:r>
              <a:rPr lang="sv-SE" b="1" dirty="0" smtClean="0"/>
              <a:t>Tvinga en omstart</a:t>
            </a:r>
          </a:p>
          <a:p>
            <a:r>
              <a:rPr lang="sv-SE" b="1" dirty="0" smtClean="0"/>
              <a:t>Stoppa</a:t>
            </a:r>
          </a:p>
          <a:p>
            <a:r>
              <a:rPr lang="sv-SE" b="1" dirty="0" smtClean="0"/>
              <a:t>Ignorera felet</a:t>
            </a:r>
          </a:p>
          <a:p>
            <a:r>
              <a:rPr lang="sv-SE" b="1" dirty="0" smtClean="0"/>
              <a:t>Eskalera felet till sin egen supervisor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392568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/>
          <p:cNvSpPr/>
          <p:nvPr/>
        </p:nvSpPr>
        <p:spPr>
          <a:xfrm>
            <a:off x="0" y="33936"/>
            <a:ext cx="12192000" cy="260355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22" idx="0"/>
            <a:endCxn id="3" idx="4"/>
          </p:cNvCxnSpPr>
          <p:nvPr/>
        </p:nvCxnSpPr>
        <p:spPr>
          <a:xfrm flipV="1">
            <a:off x="6057157" y="2479327"/>
            <a:ext cx="1" cy="462421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endCxn id="49" idx="0"/>
          </p:cNvCxnSpPr>
          <p:nvPr/>
        </p:nvCxnSpPr>
        <p:spPr>
          <a:xfrm>
            <a:off x="8283971" y="2479327"/>
            <a:ext cx="0" cy="46088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58" idx="3"/>
            <a:endCxn id="3" idx="7"/>
          </p:cNvCxnSpPr>
          <p:nvPr/>
        </p:nvCxnSpPr>
        <p:spPr>
          <a:xfrm flipH="1">
            <a:off x="6409837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  <a:r>
              <a:rPr lang="sv-SE" sz="1400" b="1" dirty="0" err="1"/>
              <a:t>user</a:t>
            </a:r>
            <a:endParaRPr lang="sv-SE" sz="1400" b="1" dirty="0"/>
          </a:p>
        </p:txBody>
      </p:sp>
      <p:cxnSp>
        <p:nvCxnSpPr>
          <p:cNvPr id="64" name="Straight Connector 63"/>
          <p:cNvCxnSpPr>
            <a:stCxn id="58" idx="5"/>
            <a:endCxn id="63" idx="1"/>
          </p:cNvCxnSpPr>
          <p:nvPr/>
        </p:nvCxnSpPr>
        <p:spPr>
          <a:xfrm>
            <a:off x="7523244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7785208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400" b="1" dirty="0"/>
              <a:t>/system</a:t>
            </a:r>
          </a:p>
        </p:txBody>
      </p:sp>
      <p:sp>
        <p:nvSpPr>
          <p:cNvPr id="58" name="Oval 57"/>
          <p:cNvSpPr/>
          <p:nvPr/>
        </p:nvSpPr>
        <p:spPr>
          <a:xfrm>
            <a:off x="6671801" y="338189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20" y="922376"/>
            <a:ext cx="39880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err="1"/>
              <a:t>Error</a:t>
            </a:r>
            <a:r>
              <a:rPr lang="sv-SE" sz="4800" b="1" dirty="0"/>
              <a:t> </a:t>
            </a:r>
            <a:r>
              <a:rPr lang="sv-SE" sz="4800" b="1" dirty="0" err="1" smtClean="0"/>
              <a:t>Kernel</a:t>
            </a:r>
            <a:endParaRPr lang="sv-SE" sz="4800" b="1" dirty="0"/>
          </a:p>
        </p:txBody>
      </p:sp>
      <p:sp>
        <p:nvSpPr>
          <p:cNvPr id="22" name="Isosceles Triangle 21"/>
          <p:cNvSpPr/>
          <p:nvPr/>
        </p:nvSpPr>
        <p:spPr>
          <a:xfrm>
            <a:off x="5154367" y="2941748"/>
            <a:ext cx="1805579" cy="1666346"/>
          </a:xfrm>
          <a:prstGeom prst="triangle">
            <a:avLst/>
          </a:prstGeom>
          <a:gradFill flip="none" rotWithShape="1">
            <a:gsLst>
              <a:gs pos="0">
                <a:srgbClr val="43BFF7"/>
              </a:gs>
              <a:gs pos="32000">
                <a:srgbClr val="43BFF7"/>
              </a:gs>
            </a:gsLst>
            <a:lin ang="16200000" scaled="1"/>
            <a:tileRect/>
          </a:gradFill>
          <a:ln w="79375" cap="rnd">
            <a:solidFill>
              <a:srgbClr val="43BFF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b" anchorCtr="0"/>
          <a:lstStyle/>
          <a:p>
            <a:pPr algn="ctr"/>
            <a:r>
              <a:rPr lang="sv-SE" b="1" dirty="0" err="1" smtClean="0"/>
              <a:t>User</a:t>
            </a:r>
            <a:r>
              <a:rPr lang="sv-SE" b="1" dirty="0" smtClean="0"/>
              <a:t> </a:t>
            </a:r>
            <a:r>
              <a:rPr lang="sv-SE" b="1" dirty="0" err="1" smtClean="0"/>
              <a:t>actor</a:t>
            </a:r>
            <a:endParaRPr lang="sv-SE" b="1" dirty="0" smtClean="0"/>
          </a:p>
          <a:p>
            <a:pPr algn="ctr"/>
            <a:r>
              <a:rPr lang="sv-SE" b="1" dirty="0" err="1" smtClean="0"/>
              <a:t>Hierarchy</a:t>
            </a:r>
            <a:endParaRPr lang="sv-SE" b="1" dirty="0"/>
          </a:p>
        </p:txBody>
      </p:sp>
      <p:sp>
        <p:nvSpPr>
          <p:cNvPr id="49" name="Isosceles Triangle 48"/>
          <p:cNvSpPr/>
          <p:nvPr/>
        </p:nvSpPr>
        <p:spPr>
          <a:xfrm>
            <a:off x="7381181" y="2940211"/>
            <a:ext cx="1805579" cy="1667883"/>
          </a:xfrm>
          <a:prstGeom prst="triangle">
            <a:avLst/>
          </a:prstGeom>
          <a:solidFill>
            <a:srgbClr val="43BFF7"/>
          </a:solidFill>
          <a:ln w="79375" cap="rnd">
            <a:solidFill>
              <a:srgbClr val="43BFF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b" anchorCtr="0"/>
          <a:lstStyle/>
          <a:p>
            <a:pPr algn="ctr"/>
            <a:r>
              <a:rPr lang="sv-SE" b="1" dirty="0" smtClean="0"/>
              <a:t>System </a:t>
            </a:r>
            <a:r>
              <a:rPr lang="sv-SE" b="1" dirty="0" err="1" smtClean="0"/>
              <a:t>actor</a:t>
            </a:r>
            <a:endParaRPr lang="sv-SE" b="1" dirty="0" smtClean="0"/>
          </a:p>
          <a:p>
            <a:pPr algn="ctr"/>
            <a:r>
              <a:rPr lang="sv-SE" b="1" dirty="0" err="1" smtClean="0"/>
              <a:t>Hierarchy</a:t>
            </a:r>
            <a:endParaRPr lang="sv-SE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8867273" y="1795897"/>
            <a:ext cx="195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i="1" dirty="0" smtClean="0">
                <a:solidFill>
                  <a:schemeClr val="tx1">
                    <a:lumMod val="85000"/>
                  </a:schemeClr>
                </a:solidFill>
              </a:rPr>
              <a:t>”System Guardian”</a:t>
            </a:r>
            <a:endParaRPr lang="sv-SE" i="1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239261" y="1795897"/>
            <a:ext cx="1239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i="1" dirty="0" smtClean="0">
                <a:solidFill>
                  <a:schemeClr val="tx1">
                    <a:lumMod val="85000"/>
                  </a:schemeClr>
                </a:solidFill>
              </a:rPr>
              <a:t>”Guardian”</a:t>
            </a:r>
            <a:endParaRPr lang="sv-SE" i="1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16840" y="651974"/>
            <a:ext cx="1734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i="1" dirty="0" smtClean="0">
                <a:solidFill>
                  <a:schemeClr val="tx1">
                    <a:lumMod val="85000"/>
                  </a:schemeClr>
                </a:solidFill>
              </a:rPr>
              <a:t>”</a:t>
            </a:r>
            <a:r>
              <a:rPr lang="sv-SE" i="1" dirty="0" err="1" smtClean="0">
                <a:solidFill>
                  <a:schemeClr val="tx1">
                    <a:lumMod val="85000"/>
                  </a:schemeClr>
                </a:solidFill>
              </a:rPr>
              <a:t>Root</a:t>
            </a:r>
            <a:r>
              <a:rPr lang="sv-SE" i="1" dirty="0" smtClean="0">
                <a:solidFill>
                  <a:schemeClr val="tx1">
                    <a:lumMod val="85000"/>
                  </a:schemeClr>
                </a:solidFill>
              </a:rPr>
              <a:t> Guardian”</a:t>
            </a:r>
            <a:endParaRPr lang="sv-SE" i="1" dirty="0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19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/>
          <p:cNvGrpSpPr/>
          <p:nvPr/>
        </p:nvGrpSpPr>
        <p:grpSpPr>
          <a:xfrm>
            <a:off x="6817885" y="4832134"/>
            <a:ext cx="3597566" cy="1629341"/>
            <a:chOff x="1627954" y="4762555"/>
            <a:chExt cx="1610726" cy="1629341"/>
          </a:xfrm>
        </p:grpSpPr>
        <p:sp>
          <p:nvSpPr>
            <p:cNvPr id="55" name="Oval 54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04242">
                  <a:alpha val="54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  <p:sp>
          <p:nvSpPr>
            <p:cNvPr id="56" name="Oval 55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04242">
                  <a:alpha val="31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670570" y="4802285"/>
            <a:ext cx="1610726" cy="1629341"/>
            <a:chOff x="1627954" y="4762555"/>
            <a:chExt cx="1610726" cy="1629341"/>
          </a:xfrm>
        </p:grpSpPr>
        <p:sp>
          <p:nvSpPr>
            <p:cNvPr id="34" name="Oval 33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04242">
                  <a:alpha val="54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  <p:sp>
          <p:nvSpPr>
            <p:cNvPr id="41" name="Oval 40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04242">
                  <a:alpha val="31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</p:grpSp>
      <p:sp>
        <p:nvSpPr>
          <p:cNvPr id="31" name="Rounded Rectangle 30"/>
          <p:cNvSpPr/>
          <p:nvPr/>
        </p:nvSpPr>
        <p:spPr>
          <a:xfrm>
            <a:off x="0" y="33936"/>
            <a:ext cx="12192000" cy="260355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3" idx="3"/>
            <a:endCxn id="4" idx="7"/>
          </p:cNvCxnSpPr>
          <p:nvPr/>
        </p:nvCxnSpPr>
        <p:spPr>
          <a:xfrm flipH="1">
            <a:off x="5000949" y="2333243"/>
            <a:ext cx="703529" cy="7293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4" idx="3"/>
            <a:endCxn id="5" idx="7"/>
          </p:cNvCxnSpPr>
          <p:nvPr/>
        </p:nvCxnSpPr>
        <p:spPr>
          <a:xfrm flipH="1">
            <a:off x="3944039" y="3767976"/>
            <a:ext cx="351551" cy="39307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5" idx="3"/>
            <a:endCxn id="39" idx="7"/>
          </p:cNvCxnSpPr>
          <p:nvPr/>
        </p:nvCxnSpPr>
        <p:spPr>
          <a:xfrm flipH="1">
            <a:off x="2831443" y="4866410"/>
            <a:ext cx="407237" cy="3880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4" idx="5"/>
            <a:endCxn id="6" idx="1"/>
          </p:cNvCxnSpPr>
          <p:nvPr/>
        </p:nvCxnSpPr>
        <p:spPr>
          <a:xfrm>
            <a:off x="5000949" y="3767976"/>
            <a:ext cx="377193" cy="4093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5" idx="5"/>
            <a:endCxn id="8" idx="1"/>
          </p:cNvCxnSpPr>
          <p:nvPr/>
        </p:nvCxnSpPr>
        <p:spPr>
          <a:xfrm>
            <a:off x="3944039" y="4866410"/>
            <a:ext cx="351551" cy="40750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2" idx="5"/>
            <a:endCxn id="33" idx="1"/>
          </p:cNvCxnSpPr>
          <p:nvPr/>
        </p:nvCxnSpPr>
        <p:spPr>
          <a:xfrm>
            <a:off x="7850672" y="3767975"/>
            <a:ext cx="400090" cy="4093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35" idx="7"/>
          </p:cNvCxnSpPr>
          <p:nvPr/>
        </p:nvCxnSpPr>
        <p:spPr>
          <a:xfrm flipH="1">
            <a:off x="7875923" y="4882683"/>
            <a:ext cx="374839" cy="38902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33" idx="4"/>
            <a:endCxn id="36" idx="0"/>
          </p:cNvCxnSpPr>
          <p:nvPr/>
        </p:nvCxnSpPr>
        <p:spPr>
          <a:xfrm>
            <a:off x="8603442" y="5028767"/>
            <a:ext cx="0" cy="9685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" idx="5"/>
            <a:endCxn id="32" idx="1"/>
          </p:cNvCxnSpPr>
          <p:nvPr/>
        </p:nvCxnSpPr>
        <p:spPr>
          <a:xfrm>
            <a:off x="6409837" y="2333243"/>
            <a:ext cx="735476" cy="72937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3" idx="5"/>
            <a:endCxn id="57" idx="1"/>
          </p:cNvCxnSpPr>
          <p:nvPr/>
        </p:nvCxnSpPr>
        <p:spPr>
          <a:xfrm>
            <a:off x="8956121" y="4882683"/>
            <a:ext cx="374840" cy="39123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4149506" y="51278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/c2</a:t>
            </a:r>
          </a:p>
        </p:txBody>
      </p:sp>
      <p:sp>
        <p:nvSpPr>
          <p:cNvPr id="6" name="Oval 5"/>
          <p:cNvSpPr/>
          <p:nvPr/>
        </p:nvSpPr>
        <p:spPr>
          <a:xfrm>
            <a:off x="523205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/b2</a:t>
            </a:r>
          </a:p>
        </p:txBody>
      </p:sp>
      <p:sp>
        <p:nvSpPr>
          <p:cNvPr id="5" name="Oval 4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/b1</a:t>
            </a:r>
          </a:p>
        </p:txBody>
      </p:sp>
      <p:sp>
        <p:nvSpPr>
          <p:cNvPr id="4" name="Oval 3"/>
          <p:cNvSpPr/>
          <p:nvPr/>
        </p:nvSpPr>
        <p:spPr>
          <a:xfrm>
            <a:off x="4149506" y="29165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/a1</a:t>
            </a:r>
          </a:p>
        </p:txBody>
      </p:sp>
      <p:sp>
        <p:nvSpPr>
          <p:cNvPr id="32" name="Oval 31"/>
          <p:cNvSpPr/>
          <p:nvPr/>
        </p:nvSpPr>
        <p:spPr>
          <a:xfrm>
            <a:off x="6999229" y="29165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/a2</a:t>
            </a:r>
          </a:p>
        </p:txBody>
      </p:sp>
      <p:sp>
        <p:nvSpPr>
          <p:cNvPr id="33" name="Oval 32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/b3</a:t>
            </a:r>
          </a:p>
        </p:txBody>
      </p:sp>
      <p:sp>
        <p:nvSpPr>
          <p:cNvPr id="35" name="Oval 34"/>
          <p:cNvSpPr/>
          <p:nvPr/>
        </p:nvSpPr>
        <p:spPr>
          <a:xfrm>
            <a:off x="7024480" y="512562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/c3</a:t>
            </a:r>
          </a:p>
        </p:txBody>
      </p:sp>
      <p:sp>
        <p:nvSpPr>
          <p:cNvPr id="36" name="Oval 35"/>
          <p:cNvSpPr/>
          <p:nvPr/>
        </p:nvSpPr>
        <p:spPr>
          <a:xfrm>
            <a:off x="8104678" y="5125621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/c4</a:t>
            </a:r>
          </a:p>
        </p:txBody>
      </p:sp>
      <p:sp>
        <p:nvSpPr>
          <p:cNvPr id="57" name="Oval 56"/>
          <p:cNvSpPr/>
          <p:nvPr/>
        </p:nvSpPr>
        <p:spPr>
          <a:xfrm>
            <a:off x="9184877" y="51278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/c5</a:t>
            </a:r>
          </a:p>
        </p:txBody>
      </p:sp>
      <p:cxnSp>
        <p:nvCxnSpPr>
          <p:cNvPr id="60" name="Straight Connector 59"/>
          <p:cNvCxnSpPr>
            <a:stCxn id="58" idx="3"/>
            <a:endCxn id="3" idx="7"/>
          </p:cNvCxnSpPr>
          <p:nvPr/>
        </p:nvCxnSpPr>
        <p:spPr>
          <a:xfrm flipH="1">
            <a:off x="6409837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  <a:r>
              <a:rPr lang="sv-SE" sz="1400" b="1" dirty="0" err="1"/>
              <a:t>user</a:t>
            </a:r>
            <a:endParaRPr lang="sv-SE" sz="1400" b="1" dirty="0"/>
          </a:p>
        </p:txBody>
      </p:sp>
      <p:cxnSp>
        <p:nvCxnSpPr>
          <p:cNvPr id="64" name="Straight Connector 63"/>
          <p:cNvCxnSpPr>
            <a:stCxn id="58" idx="5"/>
            <a:endCxn id="63" idx="1"/>
          </p:cNvCxnSpPr>
          <p:nvPr/>
        </p:nvCxnSpPr>
        <p:spPr>
          <a:xfrm>
            <a:off x="7523244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7785208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400" b="1" dirty="0"/>
              <a:t>/system</a:t>
            </a:r>
          </a:p>
        </p:txBody>
      </p:sp>
      <p:sp>
        <p:nvSpPr>
          <p:cNvPr id="58" name="Oval 57"/>
          <p:cNvSpPr/>
          <p:nvPr/>
        </p:nvSpPr>
        <p:spPr>
          <a:xfrm>
            <a:off x="6671801" y="338189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19" y="922376"/>
            <a:ext cx="37962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err="1"/>
              <a:t>Error</a:t>
            </a:r>
            <a:r>
              <a:rPr lang="sv-SE" sz="4800" b="1" dirty="0"/>
              <a:t> </a:t>
            </a:r>
            <a:r>
              <a:rPr lang="sv-SE" sz="4800" b="1" dirty="0" err="1" smtClean="0"/>
              <a:t>Kernel</a:t>
            </a:r>
            <a:endParaRPr lang="sv-SE" sz="4800" b="1" dirty="0"/>
          </a:p>
        </p:txBody>
      </p:sp>
      <p:sp>
        <p:nvSpPr>
          <p:cNvPr id="39" name="Oval 38"/>
          <p:cNvSpPr/>
          <p:nvPr/>
        </p:nvSpPr>
        <p:spPr>
          <a:xfrm>
            <a:off x="1980000" y="510840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  <a:r>
              <a:rPr lang="sv-SE" sz="1400" b="1" dirty="0" smtClean="0"/>
              <a:t>c1</a:t>
            </a:r>
            <a:endParaRPr lang="sv-SE" sz="1400" b="1" dirty="0"/>
          </a:p>
        </p:txBody>
      </p:sp>
      <p:sp>
        <p:nvSpPr>
          <p:cNvPr id="29" name="Rounded Rectangular Callout 28"/>
          <p:cNvSpPr/>
          <p:nvPr/>
        </p:nvSpPr>
        <p:spPr>
          <a:xfrm>
            <a:off x="574221" y="2878937"/>
            <a:ext cx="2649187" cy="646998"/>
          </a:xfrm>
          <a:prstGeom prst="wedgeRoundRectCallout">
            <a:avLst>
              <a:gd name="adj1" fmla="val 44861"/>
              <a:gd name="adj2" fmla="val 122100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400" b="1" dirty="0" err="1"/>
              <a:t>OneForOne</a:t>
            </a:r>
            <a:r>
              <a:rPr lang="sv-SE" sz="1400" b="1" dirty="0"/>
              <a:t> supervisor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1977169" y="5108400"/>
            <a:ext cx="997527" cy="997527"/>
            <a:chOff x="1978560" y="5109171"/>
            <a:chExt cx="997527" cy="997527"/>
          </a:xfrm>
          <a:effectLst/>
        </p:grpSpPr>
        <p:sp>
          <p:nvSpPr>
            <p:cNvPr id="44" name="Oval 43"/>
            <p:cNvSpPr/>
            <p:nvPr/>
          </p:nvSpPr>
          <p:spPr>
            <a:xfrm>
              <a:off x="1978560" y="5109171"/>
              <a:ext cx="997527" cy="997527"/>
            </a:xfrm>
            <a:prstGeom prst="ellipse">
              <a:avLst/>
            </a:prstGeom>
            <a:solidFill>
              <a:srgbClr val="DB5151"/>
            </a:solidFill>
            <a:ln w="38100">
              <a:solidFill>
                <a:srgbClr val="DB515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>
                <a:solidFill>
                  <a:schemeClr val="tx1"/>
                </a:solidFill>
              </a:endParaRPr>
            </a:p>
          </p:txBody>
        </p:sp>
        <p:sp>
          <p:nvSpPr>
            <p:cNvPr id="45" name="Cross 44"/>
            <p:cNvSpPr/>
            <p:nvPr/>
          </p:nvSpPr>
          <p:spPr>
            <a:xfrm rot="18807735">
              <a:off x="2200318" y="5366639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7024479" y="5125621"/>
            <a:ext cx="997527" cy="997527"/>
            <a:chOff x="1978560" y="5109171"/>
            <a:chExt cx="997527" cy="997527"/>
          </a:xfrm>
          <a:effectLst/>
        </p:grpSpPr>
        <p:sp>
          <p:nvSpPr>
            <p:cNvPr id="48" name="Oval 47"/>
            <p:cNvSpPr/>
            <p:nvPr/>
          </p:nvSpPr>
          <p:spPr>
            <a:xfrm>
              <a:off x="1978560" y="5109171"/>
              <a:ext cx="997527" cy="997527"/>
            </a:xfrm>
            <a:prstGeom prst="ellipse">
              <a:avLst/>
            </a:prstGeom>
            <a:solidFill>
              <a:srgbClr val="DB5151"/>
            </a:solidFill>
            <a:ln w="38100">
              <a:solidFill>
                <a:srgbClr val="DB515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>
                <a:solidFill>
                  <a:schemeClr val="tx1"/>
                </a:solidFill>
              </a:endParaRPr>
            </a:p>
          </p:txBody>
        </p:sp>
        <p:sp>
          <p:nvSpPr>
            <p:cNvPr id="49" name="Cross 48"/>
            <p:cNvSpPr/>
            <p:nvPr/>
          </p:nvSpPr>
          <p:spPr>
            <a:xfrm rot="18807735">
              <a:off x="2200318" y="5366639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sp>
        <p:nvSpPr>
          <p:cNvPr id="50" name="Rounded Rectangular Callout 49"/>
          <p:cNvSpPr/>
          <p:nvPr/>
        </p:nvSpPr>
        <p:spPr>
          <a:xfrm>
            <a:off x="9102205" y="2879236"/>
            <a:ext cx="2649187" cy="646998"/>
          </a:xfrm>
          <a:prstGeom prst="wedgeRoundRectCallout">
            <a:avLst>
              <a:gd name="adj1" fmla="val -45971"/>
              <a:gd name="adj2" fmla="val 129538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400" b="1" dirty="0" err="1"/>
              <a:t>AllForOne</a:t>
            </a:r>
            <a:r>
              <a:rPr lang="sv-SE" sz="1400" b="1" dirty="0"/>
              <a:t> supervisor</a:t>
            </a:r>
          </a:p>
        </p:txBody>
      </p:sp>
      <p:sp>
        <p:nvSpPr>
          <p:cNvPr id="51" name="b1 supervising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168275">
            <a:solidFill>
              <a:schemeClr val="accent6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/b1</a:t>
            </a:r>
          </a:p>
        </p:txBody>
      </p:sp>
      <p:sp>
        <p:nvSpPr>
          <p:cNvPr id="52" name="b3 supervising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168275">
            <a:solidFill>
              <a:schemeClr val="accent6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/b3</a:t>
            </a:r>
          </a:p>
        </p:txBody>
      </p:sp>
      <p:sp>
        <p:nvSpPr>
          <p:cNvPr id="46" name="Rectangle 45"/>
          <p:cNvSpPr/>
          <p:nvPr/>
        </p:nvSpPr>
        <p:spPr>
          <a:xfrm>
            <a:off x="0" y="2646194"/>
            <a:ext cx="12192000" cy="1497204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smtClean="0">
                <a:solidFill>
                  <a:schemeClr val="tx1"/>
                </a:solidFill>
              </a:rPr>
              <a:t>99.9999999% </a:t>
            </a:r>
            <a:r>
              <a:rPr lang="sv-SE" b="1" dirty="0" err="1" smtClean="0">
                <a:solidFill>
                  <a:schemeClr val="tx1"/>
                </a:solidFill>
              </a:rPr>
              <a:t>uptime</a:t>
            </a:r>
            <a:r>
              <a:rPr lang="sv-SE" b="1" dirty="0" smtClean="0">
                <a:solidFill>
                  <a:schemeClr val="tx1"/>
                </a:solidFill>
              </a:rPr>
              <a:t/>
            </a:r>
            <a:br>
              <a:rPr lang="sv-SE" b="1" dirty="0" smtClean="0">
                <a:solidFill>
                  <a:schemeClr val="tx1"/>
                </a:solidFill>
              </a:rPr>
            </a:br>
            <a:r>
              <a:rPr lang="sv-SE" b="1" dirty="0" smtClean="0">
                <a:solidFill>
                  <a:schemeClr val="tx1"/>
                </a:solidFill>
              </a:rPr>
              <a:t>~0.03 sekunder </a:t>
            </a:r>
            <a:r>
              <a:rPr lang="sv-SE" b="1" dirty="0" err="1" smtClean="0">
                <a:solidFill>
                  <a:schemeClr val="tx1"/>
                </a:solidFill>
              </a:rPr>
              <a:t>downtime</a:t>
            </a:r>
            <a:r>
              <a:rPr lang="sv-SE" b="1" dirty="0" smtClean="0">
                <a:solidFill>
                  <a:schemeClr val="tx1"/>
                </a:solidFill>
              </a:rPr>
              <a:t> per år</a:t>
            </a:r>
            <a:endParaRPr lang="sv-SE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6251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4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837" y="213272"/>
            <a:ext cx="6883079" cy="6579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067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3831704"/>
          </a:xfrm>
          <a:prstGeom prst="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607167"/>
            <a:ext cx="10515600" cy="22245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Tre axiom:</a:t>
            </a:r>
          </a:p>
          <a:p>
            <a:pPr marL="0" indent="0">
              <a:buNone/>
            </a:pPr>
            <a:r>
              <a:rPr lang="sv-SE" sz="2400" b="1" dirty="0" err="1" smtClean="0"/>
              <a:t>Send</a:t>
            </a:r>
            <a:r>
              <a:rPr lang="sv-SE" sz="2400" dirty="0" smtClean="0"/>
              <a:t> - Kan skicka meddelanden till andra </a:t>
            </a:r>
            <a:r>
              <a:rPr lang="sv-SE" sz="2400" dirty="0" err="1" smtClean="0"/>
              <a:t>actors</a:t>
            </a:r>
            <a:endParaRPr lang="sv-SE" sz="2400" dirty="0" smtClean="0"/>
          </a:p>
          <a:p>
            <a:pPr marL="0" indent="0">
              <a:buNone/>
            </a:pPr>
            <a:r>
              <a:rPr lang="sv-SE" sz="2400" b="1" dirty="0" err="1" smtClean="0"/>
              <a:t>Create</a:t>
            </a:r>
            <a:r>
              <a:rPr lang="sv-SE" sz="2400" dirty="0" smtClean="0"/>
              <a:t> - Kan skapa nya </a:t>
            </a:r>
            <a:r>
              <a:rPr lang="sv-SE" sz="2400" dirty="0" err="1" smtClean="0"/>
              <a:t>actors</a:t>
            </a:r>
            <a:r>
              <a:rPr lang="sv-SE" sz="2400" dirty="0" smtClean="0"/>
              <a:t> </a:t>
            </a:r>
          </a:p>
          <a:p>
            <a:pPr marL="0" indent="0">
              <a:buNone/>
            </a:pPr>
            <a:r>
              <a:rPr lang="sv-SE" sz="2400" b="1" dirty="0" err="1" smtClean="0"/>
              <a:t>Become</a:t>
            </a:r>
            <a:r>
              <a:rPr lang="sv-SE" sz="2400" dirty="0" smtClean="0"/>
              <a:t> - Kan ändra hur nästkommande meddelande ska hanteras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38200" y="4091012"/>
            <a:ext cx="105156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400" b="1" i="1" dirty="0">
                <a:solidFill>
                  <a:srgbClr val="DB5151"/>
                </a:solidFill>
              </a:rPr>
              <a:t>”An </a:t>
            </a:r>
            <a:r>
              <a:rPr lang="sv-SE" sz="2400" b="1" i="1" dirty="0" err="1">
                <a:solidFill>
                  <a:srgbClr val="DB5151"/>
                </a:solidFill>
              </a:rPr>
              <a:t>island</a:t>
            </a:r>
            <a:r>
              <a:rPr lang="sv-SE" sz="2400" b="1" i="1" dirty="0">
                <a:solidFill>
                  <a:srgbClr val="DB5151"/>
                </a:solidFill>
              </a:rPr>
              <a:t> </a:t>
            </a:r>
            <a:r>
              <a:rPr lang="sv-SE" sz="2400" b="1" i="1" dirty="0" err="1">
                <a:solidFill>
                  <a:srgbClr val="DB5151"/>
                </a:solidFill>
              </a:rPr>
              <a:t>of</a:t>
            </a:r>
            <a:r>
              <a:rPr lang="sv-SE" sz="2400" b="1" i="1" dirty="0">
                <a:solidFill>
                  <a:srgbClr val="DB5151"/>
                </a:solidFill>
              </a:rPr>
              <a:t> </a:t>
            </a:r>
            <a:r>
              <a:rPr lang="sv-SE" sz="2400" b="1" i="1" dirty="0" err="1">
                <a:solidFill>
                  <a:srgbClr val="DB5151"/>
                </a:solidFill>
              </a:rPr>
              <a:t>sanity</a:t>
            </a:r>
            <a:r>
              <a:rPr lang="sv-SE" sz="2400" b="1" i="1" dirty="0">
                <a:solidFill>
                  <a:srgbClr val="DB5151"/>
                </a:solidFill>
              </a:rPr>
              <a:t> in a </a:t>
            </a:r>
            <a:r>
              <a:rPr lang="sv-SE" sz="2400" b="1" i="1" dirty="0" err="1">
                <a:solidFill>
                  <a:srgbClr val="DB5151"/>
                </a:solidFill>
              </a:rPr>
              <a:t>sea</a:t>
            </a:r>
            <a:r>
              <a:rPr lang="sv-SE" sz="2400" b="1" i="1" dirty="0">
                <a:solidFill>
                  <a:srgbClr val="DB5151"/>
                </a:solidFill>
              </a:rPr>
              <a:t> </a:t>
            </a:r>
            <a:r>
              <a:rPr lang="sv-SE" sz="2400" b="1" i="1" dirty="0" err="1">
                <a:solidFill>
                  <a:srgbClr val="DB5151"/>
                </a:solidFill>
              </a:rPr>
              <a:t>of</a:t>
            </a:r>
            <a:r>
              <a:rPr lang="sv-SE" sz="2400" b="1" i="1" dirty="0">
                <a:solidFill>
                  <a:srgbClr val="DB5151"/>
                </a:solidFill>
              </a:rPr>
              <a:t> </a:t>
            </a:r>
            <a:r>
              <a:rPr lang="sv-SE" sz="2400" b="1" i="1" dirty="0" err="1">
                <a:solidFill>
                  <a:srgbClr val="DB5151"/>
                </a:solidFill>
              </a:rPr>
              <a:t>concurrency</a:t>
            </a:r>
            <a:r>
              <a:rPr lang="sv-SE" sz="2400" b="1" i="1" dirty="0" smtClean="0">
                <a:solidFill>
                  <a:srgbClr val="DB5151"/>
                </a:solidFill>
              </a:rPr>
              <a:t>”</a:t>
            </a:r>
            <a:br>
              <a:rPr lang="sv-SE" sz="2400" b="1" i="1" dirty="0" smtClean="0">
                <a:solidFill>
                  <a:srgbClr val="DB5151"/>
                </a:solidFill>
              </a:rPr>
            </a:br>
            <a:endParaRPr lang="sv-SE" sz="2400" b="1" i="1" dirty="0">
              <a:solidFill>
                <a:srgbClr val="DB5151"/>
              </a:solidFill>
            </a:endParaRPr>
          </a:p>
          <a:p>
            <a:pPr algn="ctr"/>
            <a:r>
              <a:rPr lang="sv-SE" sz="2400" b="1" i="1" dirty="0">
                <a:solidFill>
                  <a:srgbClr val="DB5151"/>
                </a:solidFill>
              </a:rPr>
              <a:t>”</a:t>
            </a:r>
            <a:r>
              <a:rPr lang="sv-SE" sz="2400" b="1" i="1" dirty="0" err="1">
                <a:solidFill>
                  <a:srgbClr val="DB5151"/>
                </a:solidFill>
              </a:rPr>
              <a:t>Shared</a:t>
            </a:r>
            <a:r>
              <a:rPr lang="sv-SE" sz="2400" b="1" i="1" dirty="0">
                <a:solidFill>
                  <a:srgbClr val="DB5151"/>
                </a:solidFill>
              </a:rPr>
              <a:t>  </a:t>
            </a:r>
            <a:r>
              <a:rPr lang="sv-SE" sz="2400" b="1" i="1" dirty="0" err="1">
                <a:solidFill>
                  <a:srgbClr val="DB5151"/>
                </a:solidFill>
              </a:rPr>
              <a:t>nothing</a:t>
            </a:r>
            <a:r>
              <a:rPr lang="sv-SE" sz="2400" b="1" i="1" dirty="0">
                <a:solidFill>
                  <a:srgbClr val="DB5151"/>
                </a:solidFill>
              </a:rPr>
              <a:t>”, ”Black box</a:t>
            </a:r>
            <a:r>
              <a:rPr lang="sv-SE" sz="2400" b="1" i="1" dirty="0" smtClean="0">
                <a:solidFill>
                  <a:srgbClr val="DB5151"/>
                </a:solidFill>
              </a:rPr>
              <a:t>”</a:t>
            </a:r>
            <a:br>
              <a:rPr lang="sv-SE" sz="2400" b="1" i="1" dirty="0" smtClean="0">
                <a:solidFill>
                  <a:srgbClr val="DB5151"/>
                </a:solidFill>
              </a:rPr>
            </a:br>
            <a:endParaRPr lang="sv-SE" sz="2400" b="1" i="1" dirty="0">
              <a:solidFill>
                <a:srgbClr val="DB5151"/>
              </a:solidFill>
            </a:endParaRPr>
          </a:p>
          <a:p>
            <a:pPr algn="ctr"/>
            <a:r>
              <a:rPr lang="sv-SE" sz="2400" b="1" i="1" dirty="0">
                <a:solidFill>
                  <a:srgbClr val="DB5151"/>
                </a:solidFill>
              </a:rPr>
              <a:t>”</a:t>
            </a:r>
            <a:r>
              <a:rPr lang="sv-SE" sz="2400" b="1" i="1" dirty="0" err="1">
                <a:solidFill>
                  <a:srgbClr val="DB5151"/>
                </a:solidFill>
              </a:rPr>
              <a:t>Location</a:t>
            </a:r>
            <a:r>
              <a:rPr lang="sv-SE" sz="2400" b="1" i="1" dirty="0">
                <a:solidFill>
                  <a:srgbClr val="DB5151"/>
                </a:solidFill>
              </a:rPr>
              <a:t> transparent”, ”</a:t>
            </a:r>
            <a:r>
              <a:rPr lang="sv-SE" sz="2400" b="1" i="1" dirty="0" err="1">
                <a:solidFill>
                  <a:srgbClr val="DB5151"/>
                </a:solidFill>
              </a:rPr>
              <a:t>Distributable</a:t>
            </a:r>
            <a:r>
              <a:rPr lang="sv-SE" sz="2400" b="1" i="1" dirty="0">
                <a:solidFill>
                  <a:srgbClr val="DB5151"/>
                </a:solidFill>
              </a:rPr>
              <a:t> by design”</a:t>
            </a:r>
          </a:p>
          <a:p>
            <a:pPr algn="ctr"/>
            <a:endParaRPr lang="sv-SE" b="1" dirty="0">
              <a:solidFill>
                <a:srgbClr val="DB515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07" y="5635939"/>
            <a:ext cx="1244125" cy="906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77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B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0" y="5198100"/>
            <a:ext cx="12192000" cy="1669627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8200" y="1487155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smtClean="0"/>
              <a:t>OOP</a:t>
            </a:r>
            <a:endParaRPr lang="sv-SE" sz="2800" b="1" dirty="0"/>
          </a:p>
        </p:txBody>
      </p:sp>
      <p:sp>
        <p:nvSpPr>
          <p:cNvPr id="11" name="Rectangle 10"/>
          <p:cNvSpPr/>
          <p:nvPr/>
        </p:nvSpPr>
        <p:spPr>
          <a:xfrm>
            <a:off x="6224116" y="1487154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Actor</a:t>
            </a:r>
            <a:r>
              <a:rPr lang="sv-SE" sz="2800" b="1" dirty="0"/>
              <a:t> </a:t>
            </a:r>
            <a:r>
              <a:rPr lang="sv-SE" sz="2800" b="1" dirty="0" err="1"/>
              <a:t>Model</a:t>
            </a:r>
            <a:endParaRPr lang="sv-SE" sz="2800" b="1" dirty="0"/>
          </a:p>
        </p:txBody>
      </p:sp>
      <p:sp>
        <p:nvSpPr>
          <p:cNvPr id="12" name="Rectangle 11"/>
          <p:cNvSpPr/>
          <p:nvPr/>
        </p:nvSpPr>
        <p:spPr>
          <a:xfrm>
            <a:off x="838200" y="2412459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 smtClean="0"/>
              <a:t>Behavior</a:t>
            </a:r>
            <a:endParaRPr lang="sv-SE" sz="2800" b="1" dirty="0"/>
          </a:p>
        </p:txBody>
      </p:sp>
      <p:sp>
        <p:nvSpPr>
          <p:cNvPr id="13" name="Rectangle 12"/>
          <p:cNvSpPr/>
          <p:nvPr/>
        </p:nvSpPr>
        <p:spPr>
          <a:xfrm>
            <a:off x="838200" y="3337764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smtClean="0"/>
              <a:t>State</a:t>
            </a:r>
            <a:endParaRPr lang="sv-SE" sz="2800" b="1" dirty="0"/>
          </a:p>
        </p:txBody>
      </p:sp>
      <p:sp>
        <p:nvSpPr>
          <p:cNvPr id="14" name="Rectangle 13"/>
          <p:cNvSpPr/>
          <p:nvPr/>
        </p:nvSpPr>
        <p:spPr>
          <a:xfrm>
            <a:off x="838200" y="4255129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smtClean="0"/>
              <a:t>Synkrona metodanrop</a:t>
            </a:r>
            <a:endParaRPr lang="sv-SE" sz="2800" b="1" dirty="0"/>
          </a:p>
        </p:txBody>
      </p:sp>
      <p:sp>
        <p:nvSpPr>
          <p:cNvPr id="15" name="Rectangle 14"/>
          <p:cNvSpPr/>
          <p:nvPr/>
        </p:nvSpPr>
        <p:spPr>
          <a:xfrm>
            <a:off x="6224116" y="2412459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Behavior</a:t>
            </a:r>
            <a:endParaRPr lang="sv-SE" sz="2800" b="1" dirty="0"/>
          </a:p>
        </p:txBody>
      </p:sp>
      <p:sp>
        <p:nvSpPr>
          <p:cNvPr id="16" name="Rectangle 15"/>
          <p:cNvSpPr/>
          <p:nvPr/>
        </p:nvSpPr>
        <p:spPr>
          <a:xfrm>
            <a:off x="6224116" y="3337764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/>
              <a:t>State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224116" y="4255129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smtClean="0"/>
              <a:t>Asynkrona meddelanden</a:t>
            </a:r>
            <a:endParaRPr lang="sv-SE" sz="2800" b="1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OOP </a:t>
            </a:r>
            <a:r>
              <a:rPr lang="sv-SE" dirty="0" smtClean="0"/>
              <a:t>vs.</a:t>
            </a:r>
            <a:r>
              <a:rPr lang="sv-SE" b="1" dirty="0" smtClean="0"/>
              <a:t> </a:t>
            </a:r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28116" y="5640595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b="1" dirty="0" smtClean="0"/>
              <a:t>Varför </a:t>
            </a:r>
            <a:r>
              <a:rPr lang="sv-SE" sz="2800" b="1" dirty="0" err="1" smtClean="0"/>
              <a:t>Actors</a:t>
            </a:r>
            <a:r>
              <a:rPr lang="sv-SE" sz="2800" b="1" dirty="0" smtClean="0"/>
              <a:t>??  Den synkrona modellen har ju fungerat fint i 60 år!?</a:t>
            </a:r>
            <a:endParaRPr lang="sv-SE" sz="2800" b="1" dirty="0"/>
          </a:p>
        </p:txBody>
      </p:sp>
    </p:spTree>
    <p:extLst>
      <p:ext uri="{BB962C8B-B14F-4D97-AF65-F5344CB8AC3E}">
        <p14:creationId xmlns:p14="http://schemas.microsoft.com/office/powerpoint/2010/main" val="3223023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497204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497204"/>
            <a:ext cx="12192000" cy="5360796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 smtClean="0"/>
              <a:t>Moore’s</a:t>
            </a:r>
            <a:r>
              <a:rPr lang="sv-SE" b="1" dirty="0" smtClean="0"/>
              <a:t> lag</a:t>
            </a:r>
            <a:endParaRPr lang="sv-SE" b="1" dirty="0"/>
          </a:p>
        </p:txBody>
      </p:sp>
      <p:sp>
        <p:nvSpPr>
          <p:cNvPr id="8" name="Rectangle 7"/>
          <p:cNvSpPr/>
          <p:nvPr/>
        </p:nvSpPr>
        <p:spPr>
          <a:xfrm>
            <a:off x="0" y="5284269"/>
            <a:ext cx="12192000" cy="1573731"/>
          </a:xfrm>
          <a:prstGeom prst="rect">
            <a:avLst/>
          </a:prstGeom>
          <a:solidFill>
            <a:srgbClr val="43BFF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2800" b="1" dirty="0" smtClean="0">
                <a:solidFill>
                  <a:schemeClr val="tx1"/>
                </a:solidFill>
              </a:rPr>
              <a:t>Vi kan inte längre bygga snabbare processorer</a:t>
            </a:r>
            <a:br>
              <a:rPr lang="sv-SE" sz="2800" b="1" dirty="0" smtClean="0">
                <a:solidFill>
                  <a:schemeClr val="tx1"/>
                </a:solidFill>
              </a:rPr>
            </a:br>
            <a:r>
              <a:rPr lang="sv-SE" sz="1600" b="1" dirty="0" smtClean="0">
                <a:solidFill>
                  <a:schemeClr val="tx1"/>
                </a:solidFill>
              </a:rPr>
              <a:t>Istället staplar vi små processorer bredvid varandra och kallar dem kärnor</a:t>
            </a:r>
            <a:br>
              <a:rPr lang="sv-SE" sz="1600" b="1" dirty="0" smtClean="0">
                <a:solidFill>
                  <a:schemeClr val="tx1"/>
                </a:solidFill>
              </a:rPr>
            </a:br>
            <a:endParaRPr lang="sv-SE" sz="2800" b="1" dirty="0">
              <a:solidFill>
                <a:schemeClr val="tx1"/>
              </a:solidFill>
            </a:endParaRPr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695701"/>
              </p:ext>
            </p:extLst>
          </p:nvPr>
        </p:nvGraphicFramePr>
        <p:xfrm>
          <a:off x="0" y="1497204"/>
          <a:ext cx="12191999" cy="3787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Rectangle 2"/>
          <p:cNvSpPr/>
          <p:nvPr/>
        </p:nvSpPr>
        <p:spPr>
          <a:xfrm>
            <a:off x="6162675" y="1994170"/>
            <a:ext cx="5714797" cy="2704290"/>
          </a:xfrm>
          <a:prstGeom prst="rect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70705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B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arth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395" y="30960"/>
            <a:ext cx="6988256" cy="6796079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108291" y="-1"/>
            <a:ext cx="10769191" cy="6858000"/>
          </a:xfrm>
          <a:prstGeom prst="rect">
            <a:avLst/>
          </a:prstGeom>
          <a:solidFill>
            <a:srgbClr val="43BFF7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53" name="Event thread"/>
          <p:cNvGrpSpPr/>
          <p:nvPr/>
        </p:nvGrpSpPr>
        <p:grpSpPr>
          <a:xfrm>
            <a:off x="920364" y="0"/>
            <a:ext cx="2804078" cy="6858000"/>
            <a:chOff x="935557" y="0"/>
            <a:chExt cx="2804078" cy="6858000"/>
          </a:xfrm>
        </p:grpSpPr>
        <p:grpSp>
          <p:nvGrpSpPr>
            <p:cNvPr id="2" name="Group 1"/>
            <p:cNvGrpSpPr/>
            <p:nvPr/>
          </p:nvGrpSpPr>
          <p:grpSpPr>
            <a:xfrm>
              <a:off x="935557" y="0"/>
              <a:ext cx="2804078" cy="6858000"/>
              <a:chOff x="935557" y="0"/>
              <a:chExt cx="2804078" cy="6858000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938835" y="0"/>
                <a:ext cx="2800800" cy="6858000"/>
              </a:xfrm>
              <a:prstGeom prst="rect">
                <a:avLst/>
              </a:prstGeom>
              <a:solidFill>
                <a:srgbClr val="15A7E9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Down Arrow 4"/>
              <p:cNvSpPr/>
              <p:nvPr/>
            </p:nvSpPr>
            <p:spPr>
              <a:xfrm>
                <a:off x="935557" y="1047038"/>
                <a:ext cx="2801467" cy="4794318"/>
              </a:xfrm>
              <a:prstGeom prst="downArrow">
                <a:avLst>
                  <a:gd name="adj1" fmla="val 100000"/>
                  <a:gd name="adj2" fmla="val 44751"/>
                </a:avLst>
              </a:prstGeom>
              <a:solidFill>
                <a:srgbClr val="3F5E8B">
                  <a:alpha val="41000"/>
                </a:srgbClr>
              </a:solidFill>
              <a:ln w="1016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1469907" y="1192479"/>
              <a:ext cx="1766959" cy="30777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/>
                <a:t>Event-driven </a:t>
              </a:r>
              <a:r>
                <a:rPr lang="sv-SE" sz="1400" b="1" dirty="0" err="1" smtClean="0"/>
                <a:t>thread</a:t>
              </a:r>
              <a:endParaRPr lang="sv-SE" sz="1400" b="1" dirty="0"/>
            </a:p>
          </p:txBody>
        </p:sp>
      </p:grpSp>
      <p:grpSp>
        <p:nvGrpSpPr>
          <p:cNvPr id="54" name="ActorRef"/>
          <p:cNvGrpSpPr/>
          <p:nvPr/>
        </p:nvGrpSpPr>
        <p:grpSpPr>
          <a:xfrm>
            <a:off x="4490592" y="2040245"/>
            <a:ext cx="4738905" cy="533132"/>
            <a:chOff x="4490592" y="2013665"/>
            <a:chExt cx="4738905" cy="533132"/>
          </a:xfrm>
        </p:grpSpPr>
        <p:cxnSp>
          <p:nvCxnSpPr>
            <p:cNvPr id="15" name="Straight Arrow Connector 14"/>
            <p:cNvCxnSpPr/>
            <p:nvPr/>
          </p:nvCxnSpPr>
          <p:spPr>
            <a:xfrm flipH="1">
              <a:off x="4490592" y="2306413"/>
              <a:ext cx="4738905" cy="1"/>
            </a:xfrm>
            <a:prstGeom prst="straightConnector1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arrow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ActorRef"/>
            <p:cNvGrpSpPr/>
            <p:nvPr/>
          </p:nvGrpSpPr>
          <p:grpSpPr>
            <a:xfrm>
              <a:off x="7488981" y="2013665"/>
              <a:ext cx="1397312" cy="533132"/>
              <a:chOff x="7481963" y="2061647"/>
              <a:chExt cx="1397312" cy="533132"/>
            </a:xfrm>
          </p:grpSpPr>
          <p:sp>
            <p:nvSpPr>
              <p:cNvPr id="18" name="Rounded Rectangle 17"/>
              <p:cNvSpPr/>
              <p:nvPr/>
            </p:nvSpPr>
            <p:spPr>
              <a:xfrm>
                <a:off x="7481963" y="2101133"/>
                <a:ext cx="1397311" cy="493646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sz="1400" b="1" dirty="0" err="1"/>
                  <a:t>ActorRef</a:t>
                </a:r>
                <a:endParaRPr lang="sv-SE" sz="1400" b="1" dirty="0"/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7481964" y="2061647"/>
                <a:ext cx="1397311" cy="493646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sz="1400" b="1" dirty="0" err="1"/>
                  <a:t>ActorRef</a:t>
                </a:r>
                <a:endParaRPr lang="sv-SE" sz="1400" b="1" dirty="0"/>
              </a:p>
            </p:txBody>
          </p:sp>
        </p:grpSp>
      </p:grpSp>
      <p:grpSp>
        <p:nvGrpSpPr>
          <p:cNvPr id="52" name="Actor"/>
          <p:cNvGrpSpPr/>
          <p:nvPr/>
        </p:nvGrpSpPr>
        <p:grpSpPr>
          <a:xfrm>
            <a:off x="1374781" y="1645697"/>
            <a:ext cx="1881151" cy="3101553"/>
            <a:chOff x="1374781" y="1645697"/>
            <a:chExt cx="1881151" cy="3101553"/>
          </a:xfrm>
        </p:grpSpPr>
        <p:sp>
          <p:nvSpPr>
            <p:cNvPr id="6" name="Rounded Rectangle 5"/>
            <p:cNvSpPr/>
            <p:nvPr/>
          </p:nvSpPr>
          <p:spPr>
            <a:xfrm>
              <a:off x="1374781" y="1695266"/>
              <a:ext cx="1877270" cy="3051984"/>
            </a:xfrm>
            <a:prstGeom prst="roundRect">
              <a:avLst>
                <a:gd name="adj" fmla="val 1958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sv-SE" sz="1400" b="1" dirty="0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1378662" y="1645697"/>
              <a:ext cx="1877270" cy="3051984"/>
            </a:xfrm>
            <a:prstGeom prst="roundRect">
              <a:avLst>
                <a:gd name="adj" fmla="val 1958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v-SE" sz="1400" b="1" dirty="0" err="1"/>
                <a:t>Actor</a:t>
              </a:r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</p:txBody>
        </p:sp>
      </p:grpSp>
      <p:sp>
        <p:nvSpPr>
          <p:cNvPr id="31" name="State"/>
          <p:cNvSpPr/>
          <p:nvPr/>
        </p:nvSpPr>
        <p:spPr>
          <a:xfrm>
            <a:off x="1468706" y="3195169"/>
            <a:ext cx="1697182" cy="404126"/>
          </a:xfrm>
          <a:prstGeom prst="roundRect">
            <a:avLst>
              <a:gd name="adj" fmla="val 6176"/>
            </a:avLst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State</a:t>
            </a:r>
          </a:p>
        </p:txBody>
      </p:sp>
      <p:sp>
        <p:nvSpPr>
          <p:cNvPr id="33" name="Supervisor"/>
          <p:cNvSpPr/>
          <p:nvPr/>
        </p:nvSpPr>
        <p:spPr>
          <a:xfrm>
            <a:off x="1468706" y="3677780"/>
            <a:ext cx="1697182" cy="404126"/>
          </a:xfrm>
          <a:prstGeom prst="roundRect">
            <a:avLst>
              <a:gd name="adj" fmla="val 6176"/>
            </a:avLst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Supervisio</a:t>
            </a:r>
            <a:r>
              <a:rPr lang="sv-SE" sz="1400" b="1" dirty="0"/>
              <a:t>n</a:t>
            </a:r>
            <a:endParaRPr lang="sv-SE" sz="1600" b="1" dirty="0"/>
          </a:p>
        </p:txBody>
      </p:sp>
      <p:sp>
        <p:nvSpPr>
          <p:cNvPr id="34" name="Children"/>
          <p:cNvSpPr/>
          <p:nvPr/>
        </p:nvSpPr>
        <p:spPr>
          <a:xfrm>
            <a:off x="1468705" y="4159769"/>
            <a:ext cx="1697182" cy="404126"/>
          </a:xfrm>
          <a:prstGeom prst="roundRect">
            <a:avLst>
              <a:gd name="adj" fmla="val 6176"/>
            </a:avLst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Children</a:t>
            </a:r>
          </a:p>
        </p:txBody>
      </p:sp>
      <p:sp>
        <p:nvSpPr>
          <p:cNvPr id="38" name="Can 37"/>
          <p:cNvSpPr/>
          <p:nvPr/>
        </p:nvSpPr>
        <p:spPr>
          <a:xfrm rot="5400000">
            <a:off x="2659897" y="885917"/>
            <a:ext cx="493645" cy="2893316"/>
          </a:xfrm>
          <a:prstGeom prst="can">
            <a:avLst>
              <a:gd name="adj" fmla="val 33701"/>
            </a:avLst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40" name="Rounded Rectangle 39"/>
          <p:cNvSpPr/>
          <p:nvPr/>
        </p:nvSpPr>
        <p:spPr>
          <a:xfrm>
            <a:off x="3071847" y="2176821"/>
            <a:ext cx="224092" cy="301364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3408308" y="2176821"/>
            <a:ext cx="224092" cy="301364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3737024" y="2176821"/>
            <a:ext cx="224092" cy="301364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667921" y="2216293"/>
            <a:ext cx="1169772" cy="222421"/>
          </a:xfrm>
          <a:prstGeom prst="rect">
            <a:avLst/>
          </a:prstGeo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>
                <a:solidFill>
                  <a:schemeClr val="tx1"/>
                </a:solidFill>
              </a:rPr>
              <a:t>Mailbox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9384352" y="2178000"/>
            <a:ext cx="224092" cy="301364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32" name="Behavior"/>
          <p:cNvSpPr/>
          <p:nvPr/>
        </p:nvSpPr>
        <p:spPr>
          <a:xfrm>
            <a:off x="1468706" y="2700734"/>
            <a:ext cx="1697182" cy="414197"/>
          </a:xfrm>
          <a:prstGeom prst="roundRect">
            <a:avLst>
              <a:gd name="adj" fmla="val 6176"/>
            </a:avLst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Behavior</a:t>
            </a:r>
            <a:endParaRPr lang="sv-SE" sz="1400" b="1" dirty="0"/>
          </a:p>
        </p:txBody>
      </p:sp>
      <p:sp>
        <p:nvSpPr>
          <p:cNvPr id="39" name="Rounded Rectangle 38"/>
          <p:cNvSpPr/>
          <p:nvPr/>
        </p:nvSpPr>
        <p:spPr>
          <a:xfrm>
            <a:off x="2735917" y="2176821"/>
            <a:ext cx="224092" cy="301364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5487789" y="1693096"/>
            <a:ext cx="1512764" cy="880281"/>
            <a:chOff x="5487789" y="1693096"/>
            <a:chExt cx="1512764" cy="880281"/>
          </a:xfrm>
        </p:grpSpPr>
        <p:sp>
          <p:nvSpPr>
            <p:cNvPr id="46" name="Freeform 45"/>
            <p:cNvSpPr/>
            <p:nvPr/>
          </p:nvSpPr>
          <p:spPr>
            <a:xfrm>
              <a:off x="5493780" y="1732582"/>
              <a:ext cx="1506773" cy="840795"/>
            </a:xfrm>
            <a:custGeom>
              <a:avLst/>
              <a:gdLst>
                <a:gd name="connsiteX0" fmla="*/ 811534 w 1506773"/>
                <a:gd name="connsiteY0" fmla="*/ 0 h 840795"/>
                <a:gd name="connsiteX1" fmla="*/ 1148366 w 1506773"/>
                <a:gd name="connsiteY1" fmla="*/ 336832 h 840795"/>
                <a:gd name="connsiteX2" fmla="*/ 1145772 w 1506773"/>
                <a:gd name="connsiteY2" fmla="*/ 362569 h 840795"/>
                <a:gd name="connsiteX3" fmla="*/ 1156708 w 1506773"/>
                <a:gd name="connsiteY3" fmla="*/ 356633 h 840795"/>
                <a:gd name="connsiteX4" fmla="*/ 1254791 w 1506773"/>
                <a:gd name="connsiteY4" fmla="*/ 336831 h 840795"/>
                <a:gd name="connsiteX5" fmla="*/ 1506773 w 1506773"/>
                <a:gd name="connsiteY5" fmla="*/ 588813 h 840795"/>
                <a:gd name="connsiteX6" fmla="*/ 1254791 w 1506773"/>
                <a:gd name="connsiteY6" fmla="*/ 840795 h 840795"/>
                <a:gd name="connsiteX7" fmla="*/ 219803 w 1506773"/>
                <a:gd name="connsiteY7" fmla="*/ 840795 h 840795"/>
                <a:gd name="connsiteX8" fmla="*/ 219803 w 1506773"/>
                <a:gd name="connsiteY8" fmla="*/ 838500 h 840795"/>
                <a:gd name="connsiteX9" fmla="*/ 197036 w 1506773"/>
                <a:gd name="connsiteY9" fmla="*/ 840795 h 840795"/>
                <a:gd name="connsiteX10" fmla="*/ 0 w 1506773"/>
                <a:gd name="connsiteY10" fmla="*/ 643759 h 840795"/>
                <a:gd name="connsiteX11" fmla="*/ 157326 w 1506773"/>
                <a:gd name="connsiteY11" fmla="*/ 450726 h 840795"/>
                <a:gd name="connsiteX12" fmla="*/ 182581 w 1506773"/>
                <a:gd name="connsiteY12" fmla="*/ 448180 h 840795"/>
                <a:gd name="connsiteX13" fmla="*/ 199751 w 1506773"/>
                <a:gd name="connsiteY13" fmla="*/ 363136 h 840795"/>
                <a:gd name="connsiteX14" fmla="*/ 403134 w 1506773"/>
                <a:gd name="connsiteY14" fmla="*/ 228325 h 840795"/>
                <a:gd name="connsiteX15" fmla="*/ 447618 w 1506773"/>
                <a:gd name="connsiteY15" fmla="*/ 232809 h 840795"/>
                <a:gd name="connsiteX16" fmla="*/ 488795 w 1506773"/>
                <a:gd name="connsiteY16" fmla="*/ 245592 h 840795"/>
                <a:gd name="connsiteX17" fmla="*/ 501172 w 1506773"/>
                <a:gd name="connsiteY17" fmla="*/ 205722 h 840795"/>
                <a:gd name="connsiteX18" fmla="*/ 811534 w 1506773"/>
                <a:gd name="connsiteY18" fmla="*/ 0 h 840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06773" h="840795">
                  <a:moveTo>
                    <a:pt x="811534" y="0"/>
                  </a:moveTo>
                  <a:cubicBezTo>
                    <a:pt x="997561" y="0"/>
                    <a:pt x="1148366" y="150805"/>
                    <a:pt x="1148366" y="336832"/>
                  </a:cubicBezTo>
                  <a:lnTo>
                    <a:pt x="1145772" y="362569"/>
                  </a:lnTo>
                  <a:lnTo>
                    <a:pt x="1156708" y="356633"/>
                  </a:lnTo>
                  <a:cubicBezTo>
                    <a:pt x="1186855" y="343882"/>
                    <a:pt x="1220000" y="336831"/>
                    <a:pt x="1254791" y="336831"/>
                  </a:cubicBezTo>
                  <a:cubicBezTo>
                    <a:pt x="1393957" y="336831"/>
                    <a:pt x="1506773" y="449647"/>
                    <a:pt x="1506773" y="588813"/>
                  </a:cubicBezTo>
                  <a:cubicBezTo>
                    <a:pt x="1506773" y="727979"/>
                    <a:pt x="1393957" y="840795"/>
                    <a:pt x="1254791" y="840795"/>
                  </a:cubicBezTo>
                  <a:lnTo>
                    <a:pt x="219803" y="840795"/>
                  </a:lnTo>
                  <a:lnTo>
                    <a:pt x="219803" y="838500"/>
                  </a:lnTo>
                  <a:lnTo>
                    <a:pt x="197036" y="840795"/>
                  </a:lnTo>
                  <a:cubicBezTo>
                    <a:pt x="88216" y="840795"/>
                    <a:pt x="0" y="752579"/>
                    <a:pt x="0" y="643759"/>
                  </a:cubicBezTo>
                  <a:cubicBezTo>
                    <a:pt x="0" y="548542"/>
                    <a:pt x="67540" y="469099"/>
                    <a:pt x="157326" y="450726"/>
                  </a:cubicBezTo>
                  <a:lnTo>
                    <a:pt x="182581" y="448180"/>
                  </a:lnTo>
                  <a:lnTo>
                    <a:pt x="199751" y="363136"/>
                  </a:lnTo>
                  <a:cubicBezTo>
                    <a:pt x="233259" y="283913"/>
                    <a:pt x="311705" y="228325"/>
                    <a:pt x="403134" y="228325"/>
                  </a:cubicBezTo>
                  <a:cubicBezTo>
                    <a:pt x="418372" y="228325"/>
                    <a:pt x="433249" y="229869"/>
                    <a:pt x="447618" y="232809"/>
                  </a:cubicBezTo>
                  <a:lnTo>
                    <a:pt x="488795" y="245592"/>
                  </a:lnTo>
                  <a:lnTo>
                    <a:pt x="501172" y="205722"/>
                  </a:lnTo>
                  <a:cubicBezTo>
                    <a:pt x="552306" y="84828"/>
                    <a:pt x="672014" y="0"/>
                    <a:pt x="811534" y="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sz="1400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5487789" y="1693096"/>
              <a:ext cx="1506773" cy="840795"/>
            </a:xfrm>
            <a:custGeom>
              <a:avLst/>
              <a:gdLst>
                <a:gd name="connsiteX0" fmla="*/ 811534 w 1506773"/>
                <a:gd name="connsiteY0" fmla="*/ 0 h 840795"/>
                <a:gd name="connsiteX1" fmla="*/ 1148366 w 1506773"/>
                <a:gd name="connsiteY1" fmla="*/ 336832 h 840795"/>
                <a:gd name="connsiteX2" fmla="*/ 1145772 w 1506773"/>
                <a:gd name="connsiteY2" fmla="*/ 362569 h 840795"/>
                <a:gd name="connsiteX3" fmla="*/ 1156708 w 1506773"/>
                <a:gd name="connsiteY3" fmla="*/ 356633 h 840795"/>
                <a:gd name="connsiteX4" fmla="*/ 1254791 w 1506773"/>
                <a:gd name="connsiteY4" fmla="*/ 336831 h 840795"/>
                <a:gd name="connsiteX5" fmla="*/ 1506773 w 1506773"/>
                <a:gd name="connsiteY5" fmla="*/ 588813 h 840795"/>
                <a:gd name="connsiteX6" fmla="*/ 1254791 w 1506773"/>
                <a:gd name="connsiteY6" fmla="*/ 840795 h 840795"/>
                <a:gd name="connsiteX7" fmla="*/ 219803 w 1506773"/>
                <a:gd name="connsiteY7" fmla="*/ 840795 h 840795"/>
                <a:gd name="connsiteX8" fmla="*/ 219803 w 1506773"/>
                <a:gd name="connsiteY8" fmla="*/ 838500 h 840795"/>
                <a:gd name="connsiteX9" fmla="*/ 197036 w 1506773"/>
                <a:gd name="connsiteY9" fmla="*/ 840795 h 840795"/>
                <a:gd name="connsiteX10" fmla="*/ 0 w 1506773"/>
                <a:gd name="connsiteY10" fmla="*/ 643759 h 840795"/>
                <a:gd name="connsiteX11" fmla="*/ 157326 w 1506773"/>
                <a:gd name="connsiteY11" fmla="*/ 450726 h 840795"/>
                <a:gd name="connsiteX12" fmla="*/ 182581 w 1506773"/>
                <a:gd name="connsiteY12" fmla="*/ 448180 h 840795"/>
                <a:gd name="connsiteX13" fmla="*/ 199751 w 1506773"/>
                <a:gd name="connsiteY13" fmla="*/ 363136 h 840795"/>
                <a:gd name="connsiteX14" fmla="*/ 403134 w 1506773"/>
                <a:gd name="connsiteY14" fmla="*/ 228325 h 840795"/>
                <a:gd name="connsiteX15" fmla="*/ 447618 w 1506773"/>
                <a:gd name="connsiteY15" fmla="*/ 232809 h 840795"/>
                <a:gd name="connsiteX16" fmla="*/ 488795 w 1506773"/>
                <a:gd name="connsiteY16" fmla="*/ 245592 h 840795"/>
                <a:gd name="connsiteX17" fmla="*/ 501172 w 1506773"/>
                <a:gd name="connsiteY17" fmla="*/ 205722 h 840795"/>
                <a:gd name="connsiteX18" fmla="*/ 811534 w 1506773"/>
                <a:gd name="connsiteY18" fmla="*/ 0 h 840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06773" h="840795">
                  <a:moveTo>
                    <a:pt x="811534" y="0"/>
                  </a:moveTo>
                  <a:cubicBezTo>
                    <a:pt x="997561" y="0"/>
                    <a:pt x="1148366" y="150805"/>
                    <a:pt x="1148366" y="336832"/>
                  </a:cubicBezTo>
                  <a:lnTo>
                    <a:pt x="1145772" y="362569"/>
                  </a:lnTo>
                  <a:lnTo>
                    <a:pt x="1156708" y="356633"/>
                  </a:lnTo>
                  <a:cubicBezTo>
                    <a:pt x="1186855" y="343882"/>
                    <a:pt x="1220000" y="336831"/>
                    <a:pt x="1254791" y="336831"/>
                  </a:cubicBezTo>
                  <a:cubicBezTo>
                    <a:pt x="1393957" y="336831"/>
                    <a:pt x="1506773" y="449647"/>
                    <a:pt x="1506773" y="588813"/>
                  </a:cubicBezTo>
                  <a:cubicBezTo>
                    <a:pt x="1506773" y="727979"/>
                    <a:pt x="1393957" y="840795"/>
                    <a:pt x="1254791" y="840795"/>
                  </a:cubicBezTo>
                  <a:lnTo>
                    <a:pt x="219803" y="840795"/>
                  </a:lnTo>
                  <a:lnTo>
                    <a:pt x="219803" y="838500"/>
                  </a:lnTo>
                  <a:lnTo>
                    <a:pt x="197036" y="840795"/>
                  </a:lnTo>
                  <a:cubicBezTo>
                    <a:pt x="88216" y="840795"/>
                    <a:pt x="0" y="752579"/>
                    <a:pt x="0" y="643759"/>
                  </a:cubicBezTo>
                  <a:cubicBezTo>
                    <a:pt x="0" y="548542"/>
                    <a:pt x="67540" y="469099"/>
                    <a:pt x="157326" y="450726"/>
                  </a:cubicBezTo>
                  <a:lnTo>
                    <a:pt x="182581" y="448180"/>
                  </a:lnTo>
                  <a:lnTo>
                    <a:pt x="199751" y="363136"/>
                  </a:lnTo>
                  <a:cubicBezTo>
                    <a:pt x="233259" y="283913"/>
                    <a:pt x="311705" y="228325"/>
                    <a:pt x="403134" y="228325"/>
                  </a:cubicBezTo>
                  <a:cubicBezTo>
                    <a:pt x="418372" y="228325"/>
                    <a:pt x="433249" y="229869"/>
                    <a:pt x="447618" y="232809"/>
                  </a:cubicBezTo>
                  <a:lnTo>
                    <a:pt x="488795" y="245592"/>
                  </a:lnTo>
                  <a:lnTo>
                    <a:pt x="501172" y="205722"/>
                  </a:lnTo>
                  <a:cubicBezTo>
                    <a:pt x="552306" y="84828"/>
                    <a:pt x="672014" y="0"/>
                    <a:pt x="811534" y="0"/>
                  </a:cubicBezTo>
                  <a:close/>
                </a:path>
              </a:pathLst>
            </a:custGeom>
            <a:solidFill>
              <a:schemeClr val="tx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sz="140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774174" y="2126343"/>
              <a:ext cx="9626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>
                  <a:solidFill>
                    <a:schemeClr val="bg1">
                      <a:lumMod val="75000"/>
                      <a:lumOff val="25000"/>
                    </a:schemeClr>
                  </a:solidFill>
                </a:rPr>
                <a:t>Transport</a:t>
              </a:r>
              <a:endParaRPr lang="sv-SE" sz="1400" b="1" dirty="0">
                <a:solidFill>
                  <a:schemeClr val="bg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941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0" presetClass="pat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1.85185E-6 C -0.03255 -1.85185E-6 -0.0789 0.00255 -0.09349 0.00255 C -0.09336 0.03796 -0.09375 0.05671 -0.09375 0.08681 " pathEditMode="relative" rAng="0" ptsTypes="AAA">
                                      <p:cBhvr>
                                        <p:cTn id="59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88" y="4329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0" presetClass="exit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ntr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1.85185E-6 L -0.02748 -3.33333E-6 " pathEditMode="fixed" rAng="0" ptsTypes="AA">
                                      <p:cBhvr>
                                        <p:cTn id="67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67" y="0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1.85185E-6 L -0.0276 -3.33333E-6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6" y="0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95833E-6 -2.96296E-6 L -0.02734 -2.96296E-6 " pathEditMode="fixed" rAng="0" ptsTypes="AA">
                                      <p:cBhvr>
                                        <p:cTn id="71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6" y="0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0.00324 L -0.46328 -0.00023 " pathEditMode="fixed" rAng="0" ptsTypes="AA">
                                      <p:cBhvr>
                                        <p:cTn id="73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1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 animBg="1"/>
      <p:bldP spid="34" grpId="0" animBg="1"/>
      <p:bldP spid="38" grpId="0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37" grpId="0"/>
      <p:bldP spid="20" grpId="0" animBg="1"/>
      <p:bldP spid="20" grpId="2" animBg="1"/>
      <p:bldP spid="32" grpId="0" animBg="1"/>
      <p:bldP spid="39" grpId="0" animBg="1"/>
      <p:bldP spid="39" grpId="1" animBg="1"/>
      <p:bldP spid="39" grpId="2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561831" y="1266370"/>
            <a:ext cx="2814900" cy="5381164"/>
            <a:chOff x="4551141" y="1101828"/>
            <a:chExt cx="2814900" cy="5381164"/>
          </a:xfrm>
        </p:grpSpPr>
        <p:sp>
          <p:nvSpPr>
            <p:cNvPr id="18" name="Octagon 17"/>
            <p:cNvSpPr/>
            <p:nvPr/>
          </p:nvSpPr>
          <p:spPr>
            <a:xfrm>
              <a:off x="4551141" y="1101828"/>
              <a:ext cx="2814899" cy="5381164"/>
            </a:xfrm>
            <a:prstGeom prst="octagon">
              <a:avLst>
                <a:gd name="adj" fmla="val 5708"/>
              </a:avLst>
            </a:prstGeom>
            <a:solidFill>
              <a:srgbClr val="292929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393773" y="4440731"/>
              <a:ext cx="11430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2800" b="1" dirty="0" smtClean="0"/>
                <a:t>Server</a:t>
              </a:r>
              <a:endParaRPr lang="sv-SE" b="1" dirty="0"/>
            </a:p>
          </p:txBody>
        </p:sp>
        <p:sp>
          <p:nvSpPr>
            <p:cNvPr id="20" name="Octagon 14"/>
            <p:cNvSpPr/>
            <p:nvPr/>
          </p:nvSpPr>
          <p:spPr>
            <a:xfrm>
              <a:off x="4711816" y="1101828"/>
              <a:ext cx="2654225" cy="5381164"/>
            </a:xfrm>
            <a:custGeom>
              <a:avLst/>
              <a:gdLst>
                <a:gd name="connsiteX0" fmla="*/ 0 w 2814899"/>
                <a:gd name="connsiteY0" fmla="*/ 160674 h 5381164"/>
                <a:gd name="connsiteX1" fmla="*/ 160674 w 2814899"/>
                <a:gd name="connsiteY1" fmla="*/ 0 h 5381164"/>
                <a:gd name="connsiteX2" fmla="*/ 2654225 w 2814899"/>
                <a:gd name="connsiteY2" fmla="*/ 0 h 5381164"/>
                <a:gd name="connsiteX3" fmla="*/ 2814899 w 2814899"/>
                <a:gd name="connsiteY3" fmla="*/ 160674 h 5381164"/>
                <a:gd name="connsiteX4" fmla="*/ 2814899 w 2814899"/>
                <a:gd name="connsiteY4" fmla="*/ 5220490 h 5381164"/>
                <a:gd name="connsiteX5" fmla="*/ 2654225 w 2814899"/>
                <a:gd name="connsiteY5" fmla="*/ 5381164 h 5381164"/>
                <a:gd name="connsiteX6" fmla="*/ 160674 w 2814899"/>
                <a:gd name="connsiteY6" fmla="*/ 5381164 h 5381164"/>
                <a:gd name="connsiteX7" fmla="*/ 0 w 2814899"/>
                <a:gd name="connsiteY7" fmla="*/ 5220490 h 5381164"/>
                <a:gd name="connsiteX8" fmla="*/ 0 w 2814899"/>
                <a:gd name="connsiteY8" fmla="*/ 160674 h 5381164"/>
                <a:gd name="connsiteX0" fmla="*/ 0 w 2814899"/>
                <a:gd name="connsiteY0" fmla="*/ 164330 h 5384820"/>
                <a:gd name="connsiteX1" fmla="*/ 160674 w 2814899"/>
                <a:gd name="connsiteY1" fmla="*/ 3656 h 5384820"/>
                <a:gd name="connsiteX2" fmla="*/ 1335039 w 2814899"/>
                <a:gd name="connsiteY2" fmla="*/ 0 h 5384820"/>
                <a:gd name="connsiteX3" fmla="*/ 2654225 w 2814899"/>
                <a:gd name="connsiteY3" fmla="*/ 3656 h 5384820"/>
                <a:gd name="connsiteX4" fmla="*/ 2814899 w 2814899"/>
                <a:gd name="connsiteY4" fmla="*/ 164330 h 5384820"/>
                <a:gd name="connsiteX5" fmla="*/ 2814899 w 2814899"/>
                <a:gd name="connsiteY5" fmla="*/ 5224146 h 5384820"/>
                <a:gd name="connsiteX6" fmla="*/ 2654225 w 2814899"/>
                <a:gd name="connsiteY6" fmla="*/ 5384820 h 5384820"/>
                <a:gd name="connsiteX7" fmla="*/ 160674 w 2814899"/>
                <a:gd name="connsiteY7" fmla="*/ 5384820 h 5384820"/>
                <a:gd name="connsiteX8" fmla="*/ 0 w 2814899"/>
                <a:gd name="connsiteY8" fmla="*/ 5224146 h 5384820"/>
                <a:gd name="connsiteX9" fmla="*/ 0 w 2814899"/>
                <a:gd name="connsiteY9" fmla="*/ 164330 h 5384820"/>
                <a:gd name="connsiteX0" fmla="*/ 0 w 2814899"/>
                <a:gd name="connsiteY0" fmla="*/ 164330 h 5384820"/>
                <a:gd name="connsiteX1" fmla="*/ 1335039 w 2814899"/>
                <a:gd name="connsiteY1" fmla="*/ 0 h 5384820"/>
                <a:gd name="connsiteX2" fmla="*/ 2654225 w 2814899"/>
                <a:gd name="connsiteY2" fmla="*/ 3656 h 5384820"/>
                <a:gd name="connsiteX3" fmla="*/ 2814899 w 2814899"/>
                <a:gd name="connsiteY3" fmla="*/ 164330 h 5384820"/>
                <a:gd name="connsiteX4" fmla="*/ 2814899 w 2814899"/>
                <a:gd name="connsiteY4" fmla="*/ 5224146 h 5384820"/>
                <a:gd name="connsiteX5" fmla="*/ 2654225 w 2814899"/>
                <a:gd name="connsiteY5" fmla="*/ 5384820 h 5384820"/>
                <a:gd name="connsiteX6" fmla="*/ 160674 w 2814899"/>
                <a:gd name="connsiteY6" fmla="*/ 5384820 h 5384820"/>
                <a:gd name="connsiteX7" fmla="*/ 0 w 2814899"/>
                <a:gd name="connsiteY7" fmla="*/ 5224146 h 5384820"/>
                <a:gd name="connsiteX8" fmla="*/ 0 w 2814899"/>
                <a:gd name="connsiteY8" fmla="*/ 164330 h 5384820"/>
                <a:gd name="connsiteX0" fmla="*/ 0 w 2814899"/>
                <a:gd name="connsiteY0" fmla="*/ 160674 h 5381164"/>
                <a:gd name="connsiteX1" fmla="*/ 2654225 w 2814899"/>
                <a:gd name="connsiteY1" fmla="*/ 0 h 5381164"/>
                <a:gd name="connsiteX2" fmla="*/ 2814899 w 2814899"/>
                <a:gd name="connsiteY2" fmla="*/ 160674 h 5381164"/>
                <a:gd name="connsiteX3" fmla="*/ 2814899 w 2814899"/>
                <a:gd name="connsiteY3" fmla="*/ 5220490 h 5381164"/>
                <a:gd name="connsiteX4" fmla="*/ 2654225 w 2814899"/>
                <a:gd name="connsiteY4" fmla="*/ 5381164 h 5381164"/>
                <a:gd name="connsiteX5" fmla="*/ 160674 w 2814899"/>
                <a:gd name="connsiteY5" fmla="*/ 5381164 h 5381164"/>
                <a:gd name="connsiteX6" fmla="*/ 0 w 2814899"/>
                <a:gd name="connsiteY6" fmla="*/ 5220490 h 5381164"/>
                <a:gd name="connsiteX7" fmla="*/ 0 w 2814899"/>
                <a:gd name="connsiteY7" fmla="*/ 160674 h 5381164"/>
                <a:gd name="connsiteX0" fmla="*/ 0 w 2814899"/>
                <a:gd name="connsiteY0" fmla="*/ 5220490 h 5381164"/>
                <a:gd name="connsiteX1" fmla="*/ 2654225 w 2814899"/>
                <a:gd name="connsiteY1" fmla="*/ 0 h 5381164"/>
                <a:gd name="connsiteX2" fmla="*/ 2814899 w 2814899"/>
                <a:gd name="connsiteY2" fmla="*/ 160674 h 5381164"/>
                <a:gd name="connsiteX3" fmla="*/ 2814899 w 2814899"/>
                <a:gd name="connsiteY3" fmla="*/ 5220490 h 5381164"/>
                <a:gd name="connsiteX4" fmla="*/ 2654225 w 2814899"/>
                <a:gd name="connsiteY4" fmla="*/ 5381164 h 5381164"/>
                <a:gd name="connsiteX5" fmla="*/ 160674 w 2814899"/>
                <a:gd name="connsiteY5" fmla="*/ 5381164 h 5381164"/>
                <a:gd name="connsiteX6" fmla="*/ 0 w 2814899"/>
                <a:gd name="connsiteY6" fmla="*/ 5220490 h 5381164"/>
                <a:gd name="connsiteX0" fmla="*/ 0 w 2654225"/>
                <a:gd name="connsiteY0" fmla="*/ 5381164 h 5381164"/>
                <a:gd name="connsiteX1" fmla="*/ 2493551 w 2654225"/>
                <a:gd name="connsiteY1" fmla="*/ 0 h 5381164"/>
                <a:gd name="connsiteX2" fmla="*/ 2654225 w 2654225"/>
                <a:gd name="connsiteY2" fmla="*/ 160674 h 5381164"/>
                <a:gd name="connsiteX3" fmla="*/ 2654225 w 2654225"/>
                <a:gd name="connsiteY3" fmla="*/ 5220490 h 5381164"/>
                <a:gd name="connsiteX4" fmla="*/ 2493551 w 2654225"/>
                <a:gd name="connsiteY4" fmla="*/ 5381164 h 5381164"/>
                <a:gd name="connsiteX5" fmla="*/ 0 w 2654225"/>
                <a:gd name="connsiteY5" fmla="*/ 5381164 h 5381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54225" h="5381164">
                  <a:moveTo>
                    <a:pt x="0" y="5381164"/>
                  </a:moveTo>
                  <a:lnTo>
                    <a:pt x="2493551" y="0"/>
                  </a:lnTo>
                  <a:lnTo>
                    <a:pt x="2654225" y="160674"/>
                  </a:lnTo>
                  <a:lnTo>
                    <a:pt x="2654225" y="5220490"/>
                  </a:lnTo>
                  <a:lnTo>
                    <a:pt x="2493551" y="5381164"/>
                  </a:lnTo>
                  <a:lnTo>
                    <a:pt x="0" y="5381164"/>
                  </a:lnTo>
                  <a:close/>
                </a:path>
              </a:pathLst>
            </a:custGeom>
            <a:solidFill>
              <a:schemeClr val="bg1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4896471" y="1743598"/>
              <a:ext cx="2126756" cy="4409423"/>
              <a:chOff x="1567014" y="2095750"/>
              <a:chExt cx="1300011" cy="2695325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1568551" y="2095750"/>
                <a:ext cx="1298474" cy="258050"/>
              </a:xfrm>
              <a:prstGeom prst="roundRect">
                <a:avLst/>
              </a:prstGeom>
              <a:solidFill>
                <a:srgbClr val="637B9B">
                  <a:alpha val="23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2084438" y="4524375"/>
                <a:ext cx="266700" cy="266700"/>
              </a:xfrm>
              <a:prstGeom prst="ellipse">
                <a:avLst/>
              </a:prstGeom>
              <a:solidFill>
                <a:srgbClr val="43BFF7">
                  <a:alpha val="9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/>
              </a:p>
            </p:txBody>
          </p:sp>
          <p:sp>
            <p:nvSpPr>
              <p:cNvPr id="24" name="Rounded Rectangle 23"/>
              <p:cNvSpPr/>
              <p:nvPr/>
            </p:nvSpPr>
            <p:spPr>
              <a:xfrm>
                <a:off x="1568551" y="2524750"/>
                <a:ext cx="1298474" cy="258050"/>
              </a:xfrm>
              <a:prstGeom prst="roundRect">
                <a:avLst/>
              </a:prstGeom>
              <a:solidFill>
                <a:srgbClr val="637B9B">
                  <a:alpha val="23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25" name="Rounded Rectangle 24"/>
              <p:cNvSpPr/>
              <p:nvPr/>
            </p:nvSpPr>
            <p:spPr>
              <a:xfrm>
                <a:off x="1568551" y="2953750"/>
                <a:ext cx="1298474" cy="258050"/>
              </a:xfrm>
              <a:prstGeom prst="roundRect">
                <a:avLst/>
              </a:prstGeom>
              <a:solidFill>
                <a:srgbClr val="637B9B">
                  <a:alpha val="23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26" name="Rounded Rectangle 25"/>
              <p:cNvSpPr/>
              <p:nvPr/>
            </p:nvSpPr>
            <p:spPr>
              <a:xfrm>
                <a:off x="1567014" y="3382750"/>
                <a:ext cx="1298474" cy="258050"/>
              </a:xfrm>
              <a:prstGeom prst="roundRect">
                <a:avLst/>
              </a:prstGeom>
              <a:solidFill>
                <a:srgbClr val="637B9B">
                  <a:alpha val="23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27" name="Rounded Rectangle 26"/>
              <p:cNvSpPr/>
              <p:nvPr/>
            </p:nvSpPr>
            <p:spPr>
              <a:xfrm>
                <a:off x="1567014" y="4311750"/>
                <a:ext cx="1298474" cy="84600"/>
              </a:xfrm>
              <a:prstGeom prst="roundRect">
                <a:avLst/>
              </a:prstGeom>
              <a:solidFill>
                <a:srgbClr val="637B9B">
                  <a:alpha val="21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28" name="Rounded Rectangle 27"/>
              <p:cNvSpPr/>
              <p:nvPr/>
            </p:nvSpPr>
            <p:spPr>
              <a:xfrm>
                <a:off x="1567014" y="4139550"/>
                <a:ext cx="1298474" cy="84600"/>
              </a:xfrm>
              <a:prstGeom prst="roundRect">
                <a:avLst/>
              </a:prstGeom>
              <a:solidFill>
                <a:srgbClr val="637B9B">
                  <a:alpha val="21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79909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18"/>
          <p:cNvSpPr/>
          <p:nvPr/>
        </p:nvSpPr>
        <p:spPr>
          <a:xfrm rot="16200000">
            <a:off x="-173855" y="3253406"/>
            <a:ext cx="2182849" cy="466435"/>
          </a:xfrm>
          <a:prstGeom prst="roundRect">
            <a:avLst/>
          </a:prstGeom>
          <a:solidFill>
            <a:srgbClr val="E95959"/>
          </a:solidFill>
          <a:ln w="85725" cap="rnd">
            <a:solidFill>
              <a:srgbClr val="8C4A4A">
                <a:alpha val="41000"/>
              </a:srgbClr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err="1" smtClean="0"/>
              <a:t>Thread</a:t>
            </a:r>
            <a:r>
              <a:rPr lang="sv-SE" b="1" dirty="0" smtClean="0"/>
              <a:t> Pool</a:t>
            </a:r>
            <a:endParaRPr lang="sv-SE" b="1" dirty="0"/>
          </a:p>
        </p:txBody>
      </p:sp>
      <p:sp>
        <p:nvSpPr>
          <p:cNvPr id="22" name="Rounded Rectangle 21"/>
          <p:cNvSpPr/>
          <p:nvPr/>
        </p:nvSpPr>
        <p:spPr>
          <a:xfrm>
            <a:off x="0" y="0"/>
            <a:ext cx="12192000" cy="1901953"/>
          </a:xfrm>
          <a:prstGeom prst="roundRect">
            <a:avLst>
              <a:gd name="adj" fmla="val 0"/>
            </a:avLst>
          </a:prstGeom>
          <a:solidFill>
            <a:schemeClr val="tx1"/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Actor</a:t>
            </a:r>
            <a:r>
              <a:rPr lang="sv-SE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sv-SE" b="1" dirty="0" err="1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Model</a:t>
            </a:r>
            <a:endParaRPr lang="sv-SE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1150786" y="4356052"/>
            <a:ext cx="10419609" cy="72516"/>
          </a:xfrm>
          <a:prstGeom prst="rightArrow">
            <a:avLst/>
          </a:prstGeom>
          <a:ln w="85725" cap="rnd">
            <a:solidFill>
              <a:srgbClr val="E95959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Right Arrow 9"/>
          <p:cNvSpPr/>
          <p:nvPr/>
        </p:nvSpPr>
        <p:spPr>
          <a:xfrm>
            <a:off x="1150786" y="3450365"/>
            <a:ext cx="10419609" cy="72516"/>
          </a:xfrm>
          <a:prstGeom prst="rightArrow">
            <a:avLst/>
          </a:prstGeom>
          <a:ln w="85725" cap="rnd">
            <a:solidFill>
              <a:srgbClr val="E95959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1150787" y="2537355"/>
            <a:ext cx="10419609" cy="72516"/>
          </a:xfrm>
          <a:prstGeom prst="rightArrow">
            <a:avLst/>
          </a:prstGeom>
          <a:ln w="85725" cap="rnd">
            <a:solidFill>
              <a:srgbClr val="E95959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" name="Rounded Rectangle 11"/>
          <p:cNvSpPr/>
          <p:nvPr/>
        </p:nvSpPr>
        <p:spPr>
          <a:xfrm>
            <a:off x="1453276" y="2387876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635493" y="2387876"/>
            <a:ext cx="842819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618973" y="2387876"/>
            <a:ext cx="868218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Actor2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1453275" y="3286978"/>
            <a:ext cx="1457035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Actor2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189709" y="3291956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Actor3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1453276" y="4206573"/>
            <a:ext cx="868218" cy="371474"/>
          </a:xfrm>
          <a:prstGeom prst="roundRect">
            <a:avLst/>
          </a:prstGeom>
          <a:solidFill>
            <a:srgbClr val="50DE94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Actor4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2453112" y="4206573"/>
            <a:ext cx="3110346" cy="371474"/>
          </a:xfrm>
          <a:prstGeom prst="roundRect">
            <a:avLst/>
          </a:prstGeom>
          <a:solidFill>
            <a:srgbClr val="50DE94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Actor4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4221871" y="3286978"/>
            <a:ext cx="187497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23" name="Rectangle 22"/>
          <p:cNvSpPr/>
          <p:nvPr/>
        </p:nvSpPr>
        <p:spPr>
          <a:xfrm>
            <a:off x="0" y="5198100"/>
            <a:ext cx="12192000" cy="1669627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 dirty="0">
              <a:solidFill>
                <a:schemeClr val="tx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28116" y="5640595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b="1" dirty="0" smtClean="0"/>
              <a:t>Billigare än trådar, ingen </a:t>
            </a:r>
            <a:r>
              <a:rPr lang="sv-SE" sz="2800" b="1" dirty="0" err="1" smtClean="0"/>
              <a:t>context</a:t>
            </a:r>
            <a:r>
              <a:rPr lang="sv-SE" sz="2800" b="1" dirty="0" smtClean="0"/>
              <a:t> </a:t>
            </a:r>
            <a:r>
              <a:rPr lang="sv-SE" sz="2800" b="1" dirty="0" err="1" smtClean="0"/>
              <a:t>switching</a:t>
            </a:r>
            <a:endParaRPr lang="sv-SE" sz="2800" b="1" dirty="0"/>
          </a:p>
        </p:txBody>
      </p:sp>
    </p:spTree>
    <p:extLst>
      <p:ext uri="{BB962C8B-B14F-4D97-AF65-F5344CB8AC3E}">
        <p14:creationId xmlns:p14="http://schemas.microsoft.com/office/powerpoint/2010/main" val="412649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Footprint</a:t>
            </a:r>
            <a:r>
              <a:rPr lang="sv-SE" b="1" dirty="0" smtClean="0"/>
              <a:t>?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77054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En </a:t>
            </a:r>
            <a:r>
              <a:rPr lang="sv-SE" b="1" dirty="0" err="1" smtClean="0"/>
              <a:t>actor</a:t>
            </a:r>
            <a:r>
              <a:rPr lang="sv-SE" b="1" dirty="0" smtClean="0"/>
              <a:t> kostar endast CPU-tid när den processar ett meddelande.</a:t>
            </a:r>
          </a:p>
          <a:p>
            <a:pPr marL="0" indent="0">
              <a:buNone/>
            </a:pP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Minnesmässigt beror på vilken implementation av </a:t>
            </a:r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r>
              <a:rPr lang="sv-SE" b="1" dirty="0" smtClean="0"/>
              <a:t> man använder men under Akka/Akka.NET:</a:t>
            </a:r>
            <a:br>
              <a:rPr lang="sv-SE" b="1" dirty="0" smtClean="0"/>
            </a:b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Ca 2.5 miljoner </a:t>
            </a:r>
            <a:r>
              <a:rPr lang="sv-SE" b="1" dirty="0" err="1" smtClean="0"/>
              <a:t>actors</a:t>
            </a:r>
            <a:r>
              <a:rPr lang="sv-SE" b="1" dirty="0" smtClean="0"/>
              <a:t> per gigabyte minne på JVM.</a:t>
            </a:r>
            <a:br>
              <a:rPr lang="sv-SE" b="1" dirty="0" smtClean="0"/>
            </a:br>
            <a:r>
              <a:rPr lang="sv-SE" b="1" dirty="0" smtClean="0"/>
              <a:t>(inte riktigt där än på .NET, vi jobbar på det)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1063991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Vad kan en </a:t>
            </a:r>
            <a:r>
              <a:rPr lang="sv-SE" b="1" dirty="0" err="1" smtClean="0"/>
              <a:t>actor</a:t>
            </a:r>
            <a:r>
              <a:rPr lang="sv-SE" b="1" dirty="0" smtClean="0"/>
              <a:t> användas till?</a:t>
            </a:r>
          </a:p>
          <a:p>
            <a:pPr marL="0" indent="0">
              <a:buNone/>
            </a:pPr>
            <a:endParaRPr lang="sv-SE" b="1" dirty="0"/>
          </a:p>
          <a:p>
            <a:pPr marL="0" indent="0">
              <a:buNone/>
            </a:pPr>
            <a:r>
              <a:rPr lang="sv-SE" b="1" dirty="0" smtClean="0"/>
              <a:t>Alternativ till trådning</a:t>
            </a:r>
          </a:p>
          <a:p>
            <a:pPr marL="0" indent="0">
              <a:buNone/>
            </a:pPr>
            <a:r>
              <a:rPr lang="sv-SE" b="1" dirty="0" smtClean="0"/>
              <a:t>Som ett objekt/komponent</a:t>
            </a:r>
          </a:p>
          <a:p>
            <a:pPr marL="0" indent="0">
              <a:buNone/>
            </a:pPr>
            <a:r>
              <a:rPr lang="sv-SE" b="1" dirty="0" smtClean="0"/>
              <a:t>Som en service/</a:t>
            </a:r>
            <a:r>
              <a:rPr lang="sv-SE" b="1" dirty="0" err="1" smtClean="0"/>
              <a:t>singleton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Routing</a:t>
            </a:r>
            <a:r>
              <a:rPr lang="sv-SE" b="1" dirty="0" smtClean="0"/>
              <a:t> av meddelande, t.ex. </a:t>
            </a:r>
            <a:r>
              <a:rPr lang="sv-SE" b="1" dirty="0" err="1" smtClean="0"/>
              <a:t>consistent</a:t>
            </a:r>
            <a:r>
              <a:rPr lang="sv-SE" b="1" dirty="0" smtClean="0"/>
              <a:t> </a:t>
            </a:r>
            <a:r>
              <a:rPr lang="sv-SE" b="1" dirty="0" err="1" smtClean="0"/>
              <a:t>hash</a:t>
            </a:r>
            <a:r>
              <a:rPr lang="sv-SE" b="1" dirty="0" smtClean="0"/>
              <a:t> eller round </a:t>
            </a:r>
            <a:r>
              <a:rPr lang="sv-SE" b="1" dirty="0" err="1" smtClean="0"/>
              <a:t>robin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Entitet / </a:t>
            </a:r>
            <a:r>
              <a:rPr lang="sv-SE" b="1" dirty="0" err="1" smtClean="0"/>
              <a:t>Aggregatroot</a:t>
            </a:r>
            <a:r>
              <a:rPr lang="sv-SE" b="1" dirty="0" smtClean="0"/>
              <a:t> </a:t>
            </a:r>
            <a:r>
              <a:rPr lang="sv-SE" b="1" dirty="0" err="1" smtClean="0"/>
              <a:t>a’la</a:t>
            </a:r>
            <a:r>
              <a:rPr lang="sv-SE" b="1" dirty="0" smtClean="0"/>
              <a:t> CQRS</a:t>
            </a:r>
          </a:p>
          <a:p>
            <a:pPr marL="0" indent="0">
              <a:buNone/>
            </a:pPr>
            <a:r>
              <a:rPr lang="sv-SE" b="1" dirty="0" smtClean="0"/>
              <a:t>State </a:t>
            </a:r>
            <a:r>
              <a:rPr lang="sv-SE" b="1" dirty="0" err="1" smtClean="0"/>
              <a:t>machines</a:t>
            </a:r>
            <a:endParaRPr lang="sv-SE" b="1" dirty="0" smtClean="0"/>
          </a:p>
        </p:txBody>
      </p:sp>
    </p:spTree>
    <p:extLst>
      <p:ext uri="{BB962C8B-B14F-4D97-AF65-F5344CB8AC3E}">
        <p14:creationId xmlns:p14="http://schemas.microsoft.com/office/powerpoint/2010/main" val="1409449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Produkter baserade på </a:t>
            </a:r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r>
              <a:rPr lang="sv-SE" b="1" dirty="0" smtClean="0"/>
              <a:t>:</a:t>
            </a:r>
          </a:p>
          <a:p>
            <a:pPr marL="0" indent="0">
              <a:buNone/>
            </a:pPr>
            <a:r>
              <a:rPr lang="sv-SE" b="1" dirty="0" err="1" smtClean="0"/>
              <a:t>Erlang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Facebook </a:t>
            </a:r>
            <a:r>
              <a:rPr lang="sv-SE" b="1" dirty="0" err="1" smtClean="0"/>
              <a:t>WhatsApp</a:t>
            </a:r>
            <a:r>
              <a:rPr lang="sv-SE" b="1" dirty="0" smtClean="0"/>
              <a:t> </a:t>
            </a:r>
            <a:r>
              <a:rPr lang="sv-SE" b="1" dirty="0"/>
              <a:t>(</a:t>
            </a:r>
            <a:r>
              <a:rPr lang="sv-SE" b="1" dirty="0" err="1"/>
              <a:t>Erlang</a:t>
            </a:r>
            <a:r>
              <a:rPr lang="sv-SE" b="1" dirty="0"/>
              <a:t>)</a:t>
            </a:r>
          </a:p>
          <a:p>
            <a:pPr marL="0" indent="0">
              <a:buNone/>
            </a:pPr>
            <a:r>
              <a:rPr lang="sv-SE" b="1" dirty="0" err="1" smtClean="0"/>
              <a:t>RabbitMQ</a:t>
            </a:r>
            <a:r>
              <a:rPr lang="sv-SE" b="1" dirty="0" smtClean="0"/>
              <a:t> </a:t>
            </a:r>
          </a:p>
          <a:p>
            <a:pPr marL="0" indent="0">
              <a:buNone/>
            </a:pPr>
            <a:r>
              <a:rPr lang="sv-SE" b="1" dirty="0" err="1" smtClean="0"/>
              <a:t>CouchDB</a:t>
            </a:r>
            <a:r>
              <a:rPr lang="sv-SE" b="1" dirty="0" smtClean="0"/>
              <a:t> (</a:t>
            </a:r>
            <a:r>
              <a:rPr lang="sv-SE" b="1" dirty="0" err="1" smtClean="0"/>
              <a:t>Erlang</a:t>
            </a:r>
            <a:r>
              <a:rPr lang="sv-SE" b="1" dirty="0" smtClean="0"/>
              <a:t>)</a:t>
            </a:r>
          </a:p>
          <a:p>
            <a:pPr marL="0" indent="0">
              <a:buNone/>
            </a:pPr>
            <a:r>
              <a:rPr lang="sv-SE" b="1" dirty="0" smtClean="0"/>
              <a:t>LinkedIn.com (Akka)</a:t>
            </a:r>
          </a:p>
          <a:p>
            <a:pPr marL="0" indent="0">
              <a:buNone/>
            </a:pPr>
            <a:r>
              <a:rPr lang="sv-SE" b="1" dirty="0" smtClean="0"/>
              <a:t>Walmart.com (Akka)</a:t>
            </a:r>
            <a:endParaRPr lang="sv-SE" b="1" dirty="0"/>
          </a:p>
          <a:p>
            <a:pPr marL="0" indent="0">
              <a:buNone/>
            </a:pPr>
            <a:endParaRPr lang="sv-SE" b="1" dirty="0" smtClean="0"/>
          </a:p>
        </p:txBody>
      </p:sp>
    </p:spTree>
    <p:extLst>
      <p:ext uri="{BB962C8B-B14F-4D97-AF65-F5344CB8AC3E}">
        <p14:creationId xmlns:p14="http://schemas.microsoft.com/office/powerpoint/2010/main" val="3294710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9498" y="25578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000" b="1" dirty="0" err="1" smtClean="0"/>
              <a:t>Akka.Actor</a:t>
            </a:r>
            <a:endParaRPr lang="sv-SE" sz="8000" b="1" dirty="0">
              <a:solidFill>
                <a:srgbClr val="B0424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3665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7"/>
          <p:cNvSpPr/>
          <p:nvPr/>
        </p:nvSpPr>
        <p:spPr>
          <a:xfrm>
            <a:off x="3877198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77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Demo – Bygg din första </a:t>
            </a:r>
            <a:r>
              <a:rPr lang="sv-SE" b="1" dirty="0" err="1" smtClean="0"/>
              <a:t>actor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sv-SE" b="1" dirty="0" err="1" smtClean="0"/>
              <a:t>ActorSystem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ReceiveActor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HandleActor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Props</a:t>
            </a:r>
          </a:p>
          <a:p>
            <a:pPr marL="0" indent="0">
              <a:buNone/>
            </a:pPr>
            <a:r>
              <a:rPr lang="sv-SE" b="1" dirty="0" err="1" smtClean="0"/>
              <a:t>ActorRef</a:t>
            </a:r>
            <a:endParaRPr lang="sv-SE" b="1" dirty="0"/>
          </a:p>
        </p:txBody>
      </p:sp>
      <p:cxnSp>
        <p:nvCxnSpPr>
          <p:cNvPr id="29" name="Straight Connector 28"/>
          <p:cNvCxnSpPr>
            <a:stCxn id="33" idx="3"/>
            <a:endCxn id="36" idx="7"/>
          </p:cNvCxnSpPr>
          <p:nvPr/>
        </p:nvCxnSpPr>
        <p:spPr>
          <a:xfrm flipH="1">
            <a:off x="5560082" y="5159168"/>
            <a:ext cx="394743" cy="242170"/>
          </a:xfrm>
          <a:prstGeom prst="line">
            <a:avLst/>
          </a:prstGeom>
          <a:ln w="63500" cap="rnd">
            <a:solidFill>
              <a:schemeClr val="bg1">
                <a:lumMod val="75000"/>
                <a:lumOff val="25000"/>
              </a:schemeClr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36" idx="3"/>
            <a:endCxn id="35" idx="7"/>
          </p:cNvCxnSpPr>
          <p:nvPr/>
        </p:nvCxnSpPr>
        <p:spPr>
          <a:xfrm flipH="1">
            <a:off x="4922276" y="5847013"/>
            <a:ext cx="192131" cy="287658"/>
          </a:xfrm>
          <a:prstGeom prst="line">
            <a:avLst/>
          </a:prstGeom>
          <a:ln w="63500" cap="rnd">
            <a:solidFill>
              <a:schemeClr val="bg1">
                <a:lumMod val="75000"/>
                <a:lumOff val="25000"/>
              </a:schemeClr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36" idx="5"/>
            <a:endCxn id="34" idx="1"/>
          </p:cNvCxnSpPr>
          <p:nvPr/>
        </p:nvCxnSpPr>
        <p:spPr>
          <a:xfrm>
            <a:off x="5560082" y="5847013"/>
            <a:ext cx="177077" cy="287658"/>
          </a:xfrm>
          <a:prstGeom prst="line">
            <a:avLst/>
          </a:prstGeom>
          <a:ln w="63500" cap="rnd">
            <a:solidFill>
              <a:schemeClr val="bg1">
                <a:lumMod val="75000"/>
                <a:lumOff val="25000"/>
              </a:schemeClr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5644857" y="6042369"/>
            <a:ext cx="630279" cy="630279"/>
          </a:xfrm>
          <a:prstGeom prst="ellipse">
            <a:avLst/>
          </a:prstGeom>
          <a:solidFill>
            <a:schemeClr val="bg1">
              <a:lumMod val="75000"/>
              <a:lumOff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5" name="Oval 34"/>
          <p:cNvSpPr/>
          <p:nvPr/>
        </p:nvSpPr>
        <p:spPr>
          <a:xfrm>
            <a:off x="4384299" y="6042369"/>
            <a:ext cx="630279" cy="630279"/>
          </a:xfrm>
          <a:prstGeom prst="ellipse">
            <a:avLst/>
          </a:prstGeom>
          <a:solidFill>
            <a:schemeClr val="bg1">
              <a:lumMod val="75000"/>
              <a:lumOff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6" name="Oval 35"/>
          <p:cNvSpPr/>
          <p:nvPr/>
        </p:nvSpPr>
        <p:spPr>
          <a:xfrm>
            <a:off x="5022105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7" name="Oval 36"/>
          <p:cNvSpPr/>
          <p:nvPr/>
        </p:nvSpPr>
        <p:spPr>
          <a:xfrm>
            <a:off x="6768340" y="5309036"/>
            <a:ext cx="630279" cy="630279"/>
          </a:xfrm>
          <a:prstGeom prst="ellipse">
            <a:avLst/>
          </a:prstGeom>
          <a:solidFill>
            <a:schemeClr val="bg1">
              <a:lumMod val="75000"/>
              <a:lumOff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2" name="Straight Connector 31"/>
          <p:cNvCxnSpPr>
            <a:stCxn id="33" idx="5"/>
            <a:endCxn id="37" idx="1"/>
          </p:cNvCxnSpPr>
          <p:nvPr/>
        </p:nvCxnSpPr>
        <p:spPr>
          <a:xfrm>
            <a:off x="6400500" y="5159168"/>
            <a:ext cx="460142" cy="242170"/>
          </a:xfrm>
          <a:prstGeom prst="line">
            <a:avLst/>
          </a:prstGeom>
          <a:ln w="63500" cap="rnd">
            <a:solidFill>
              <a:schemeClr val="bg1">
                <a:lumMod val="75000"/>
                <a:lumOff val="25000"/>
              </a:schemeClr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5862523" y="4621190"/>
            <a:ext cx="630279" cy="630280"/>
          </a:xfrm>
          <a:prstGeom prst="ellipse">
            <a:avLst/>
          </a:prstGeom>
          <a:solidFill>
            <a:srgbClr val="404040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</p:spTree>
    <p:extLst>
      <p:ext uri="{BB962C8B-B14F-4D97-AF65-F5344CB8AC3E}">
        <p14:creationId xmlns:p14="http://schemas.microsoft.com/office/powerpoint/2010/main" val="2815310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9498" y="25578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000" b="1" dirty="0" err="1" smtClean="0"/>
              <a:t>Akka.Remote</a:t>
            </a:r>
            <a:endParaRPr lang="sv-SE" sz="8000" b="1" dirty="0">
              <a:solidFill>
                <a:srgbClr val="B0424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71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>
            <a:stCxn id="43" idx="7"/>
            <a:endCxn id="44" idx="3"/>
          </p:cNvCxnSpPr>
          <p:nvPr/>
        </p:nvCxnSpPr>
        <p:spPr>
          <a:xfrm flipV="1">
            <a:off x="2817445" y="2517335"/>
            <a:ext cx="919998" cy="30693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44" idx="5"/>
            <a:endCxn id="45" idx="1"/>
          </p:cNvCxnSpPr>
          <p:nvPr/>
        </p:nvCxnSpPr>
        <p:spPr>
          <a:xfrm>
            <a:off x="4442802" y="2517335"/>
            <a:ext cx="924724" cy="164587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43" idx="5"/>
            <a:endCxn id="42" idx="1"/>
          </p:cNvCxnSpPr>
          <p:nvPr/>
        </p:nvCxnSpPr>
        <p:spPr>
          <a:xfrm>
            <a:off x="2817445" y="3529628"/>
            <a:ext cx="410039" cy="109725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45" idx="7"/>
            <a:endCxn id="47" idx="3"/>
          </p:cNvCxnSpPr>
          <p:nvPr/>
        </p:nvCxnSpPr>
        <p:spPr>
          <a:xfrm flipV="1">
            <a:off x="6072885" y="3080102"/>
            <a:ext cx="1199410" cy="108310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47" idx="5"/>
            <a:endCxn id="50" idx="1"/>
          </p:cNvCxnSpPr>
          <p:nvPr/>
        </p:nvCxnSpPr>
        <p:spPr>
          <a:xfrm>
            <a:off x="7977654" y="3080102"/>
            <a:ext cx="592838" cy="140069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50" idx="7"/>
            <a:endCxn id="51" idx="3"/>
          </p:cNvCxnSpPr>
          <p:nvPr/>
        </p:nvCxnSpPr>
        <p:spPr>
          <a:xfrm flipV="1">
            <a:off x="9275851" y="3388510"/>
            <a:ext cx="1042312" cy="109228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51" idx="1"/>
            <a:endCxn id="49" idx="5"/>
          </p:cNvCxnSpPr>
          <p:nvPr/>
        </p:nvCxnSpPr>
        <p:spPr>
          <a:xfrm flipH="1" flipV="1">
            <a:off x="9121265" y="2371863"/>
            <a:ext cx="1196898" cy="31128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48" idx="5"/>
            <a:endCxn id="47" idx="1"/>
          </p:cNvCxnSpPr>
          <p:nvPr/>
        </p:nvCxnSpPr>
        <p:spPr>
          <a:xfrm>
            <a:off x="6283270" y="1710126"/>
            <a:ext cx="989025" cy="66461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48" idx="6"/>
            <a:endCxn id="49" idx="2"/>
          </p:cNvCxnSpPr>
          <p:nvPr/>
        </p:nvCxnSpPr>
        <p:spPr>
          <a:xfrm>
            <a:off x="6429354" y="1357447"/>
            <a:ext cx="1840468" cy="66173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45" idx="5"/>
            <a:endCxn id="46" idx="1"/>
          </p:cNvCxnSpPr>
          <p:nvPr/>
        </p:nvCxnSpPr>
        <p:spPr>
          <a:xfrm>
            <a:off x="6072885" y="4868567"/>
            <a:ext cx="296193" cy="75584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46" idx="7"/>
            <a:endCxn id="50" idx="3"/>
          </p:cNvCxnSpPr>
          <p:nvPr/>
        </p:nvCxnSpPr>
        <p:spPr>
          <a:xfrm flipV="1">
            <a:off x="7074437" y="5186158"/>
            <a:ext cx="1496055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3081400" y="4480799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3" name="Oval 42"/>
          <p:cNvSpPr/>
          <p:nvPr/>
        </p:nvSpPr>
        <p:spPr>
          <a:xfrm>
            <a:off x="1966002" y="2678185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4" name="Oval 43"/>
          <p:cNvSpPr/>
          <p:nvPr/>
        </p:nvSpPr>
        <p:spPr>
          <a:xfrm>
            <a:off x="3591359" y="166589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5" name="Oval 44"/>
          <p:cNvSpPr/>
          <p:nvPr/>
        </p:nvSpPr>
        <p:spPr>
          <a:xfrm>
            <a:off x="5221442" y="4017124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6" name="Oval 45"/>
          <p:cNvSpPr/>
          <p:nvPr/>
        </p:nvSpPr>
        <p:spPr>
          <a:xfrm>
            <a:off x="6222994" y="5478326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7" name="Oval 46"/>
          <p:cNvSpPr/>
          <p:nvPr/>
        </p:nvSpPr>
        <p:spPr>
          <a:xfrm>
            <a:off x="7126211" y="2228659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8" name="Oval 47"/>
          <p:cNvSpPr/>
          <p:nvPr/>
        </p:nvSpPr>
        <p:spPr>
          <a:xfrm>
            <a:off x="5431827" y="85868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9" name="Oval 48"/>
          <p:cNvSpPr/>
          <p:nvPr/>
        </p:nvSpPr>
        <p:spPr>
          <a:xfrm>
            <a:off x="8269822" y="152042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50" name="Oval 49"/>
          <p:cNvSpPr/>
          <p:nvPr/>
        </p:nvSpPr>
        <p:spPr>
          <a:xfrm>
            <a:off x="8424408" y="4334715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51" name="Oval 50"/>
          <p:cNvSpPr/>
          <p:nvPr/>
        </p:nvSpPr>
        <p:spPr>
          <a:xfrm>
            <a:off x="10172079" y="25370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995157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746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ed Rectangle 31"/>
          <p:cNvSpPr/>
          <p:nvPr/>
        </p:nvSpPr>
        <p:spPr>
          <a:xfrm>
            <a:off x="0" y="-1"/>
            <a:ext cx="12192000" cy="3852153"/>
          </a:xfrm>
          <a:prstGeom prst="roundRect">
            <a:avLst>
              <a:gd name="adj" fmla="val 0"/>
            </a:avLst>
          </a:prstGeom>
          <a:solidFill>
            <a:srgbClr val="434A53"/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5" name="Straight Connector 14"/>
          <p:cNvCxnSpPr>
            <a:stCxn id="5" idx="7"/>
            <a:endCxn id="6" idx="3"/>
          </p:cNvCxnSpPr>
          <p:nvPr/>
        </p:nvCxnSpPr>
        <p:spPr>
          <a:xfrm flipV="1">
            <a:off x="2817445" y="2517335"/>
            <a:ext cx="919998" cy="30693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6" idx="5"/>
            <a:endCxn id="7" idx="1"/>
          </p:cNvCxnSpPr>
          <p:nvPr/>
        </p:nvCxnSpPr>
        <p:spPr>
          <a:xfrm>
            <a:off x="4442802" y="2517335"/>
            <a:ext cx="924724" cy="164587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5" idx="5"/>
            <a:endCxn id="4" idx="1"/>
          </p:cNvCxnSpPr>
          <p:nvPr/>
        </p:nvCxnSpPr>
        <p:spPr>
          <a:xfrm>
            <a:off x="2817445" y="3529628"/>
            <a:ext cx="410039" cy="109725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7" idx="7"/>
            <a:endCxn id="9" idx="3"/>
          </p:cNvCxnSpPr>
          <p:nvPr/>
        </p:nvCxnSpPr>
        <p:spPr>
          <a:xfrm flipV="1">
            <a:off x="6072885" y="3080102"/>
            <a:ext cx="1199410" cy="108310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9" idx="5"/>
            <a:endCxn id="12" idx="1"/>
          </p:cNvCxnSpPr>
          <p:nvPr/>
        </p:nvCxnSpPr>
        <p:spPr>
          <a:xfrm>
            <a:off x="7977654" y="3080102"/>
            <a:ext cx="592838" cy="140069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2" idx="7"/>
            <a:endCxn id="13" idx="3"/>
          </p:cNvCxnSpPr>
          <p:nvPr/>
        </p:nvCxnSpPr>
        <p:spPr>
          <a:xfrm flipV="1">
            <a:off x="9275851" y="3388510"/>
            <a:ext cx="1042312" cy="109228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13" idx="1"/>
            <a:endCxn id="11" idx="5"/>
          </p:cNvCxnSpPr>
          <p:nvPr/>
        </p:nvCxnSpPr>
        <p:spPr>
          <a:xfrm flipH="1" flipV="1">
            <a:off x="9121265" y="2371863"/>
            <a:ext cx="1196898" cy="31128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0" idx="5"/>
            <a:endCxn id="9" idx="1"/>
          </p:cNvCxnSpPr>
          <p:nvPr/>
        </p:nvCxnSpPr>
        <p:spPr>
          <a:xfrm>
            <a:off x="6283270" y="1710126"/>
            <a:ext cx="989025" cy="66461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10" idx="6"/>
            <a:endCxn id="11" idx="2"/>
          </p:cNvCxnSpPr>
          <p:nvPr/>
        </p:nvCxnSpPr>
        <p:spPr>
          <a:xfrm>
            <a:off x="6429354" y="1357447"/>
            <a:ext cx="1840468" cy="66173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7" idx="5"/>
            <a:endCxn id="8" idx="1"/>
          </p:cNvCxnSpPr>
          <p:nvPr/>
        </p:nvCxnSpPr>
        <p:spPr>
          <a:xfrm>
            <a:off x="6072885" y="4868567"/>
            <a:ext cx="296193" cy="75584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8" idx="7"/>
            <a:endCxn id="12" idx="3"/>
          </p:cNvCxnSpPr>
          <p:nvPr/>
        </p:nvCxnSpPr>
        <p:spPr>
          <a:xfrm flipV="1">
            <a:off x="7074437" y="5186158"/>
            <a:ext cx="1496055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3081400" y="4480799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5" name="Oval 4"/>
          <p:cNvSpPr/>
          <p:nvPr/>
        </p:nvSpPr>
        <p:spPr>
          <a:xfrm>
            <a:off x="1966002" y="2678185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6" name="Oval 5"/>
          <p:cNvSpPr/>
          <p:nvPr/>
        </p:nvSpPr>
        <p:spPr>
          <a:xfrm>
            <a:off x="3591359" y="166589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7" name="Oval 6"/>
          <p:cNvSpPr/>
          <p:nvPr/>
        </p:nvSpPr>
        <p:spPr>
          <a:xfrm>
            <a:off x="5221442" y="4017124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8" name="Oval 7"/>
          <p:cNvSpPr/>
          <p:nvPr/>
        </p:nvSpPr>
        <p:spPr>
          <a:xfrm>
            <a:off x="6222994" y="5478326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9" name="Oval 8"/>
          <p:cNvSpPr/>
          <p:nvPr/>
        </p:nvSpPr>
        <p:spPr>
          <a:xfrm>
            <a:off x="7126211" y="2228659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0" name="Oval 9"/>
          <p:cNvSpPr/>
          <p:nvPr/>
        </p:nvSpPr>
        <p:spPr>
          <a:xfrm>
            <a:off x="5431827" y="85868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1" name="Oval 10"/>
          <p:cNvSpPr/>
          <p:nvPr/>
        </p:nvSpPr>
        <p:spPr>
          <a:xfrm>
            <a:off x="8269822" y="152042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2" name="Oval 11"/>
          <p:cNvSpPr/>
          <p:nvPr/>
        </p:nvSpPr>
        <p:spPr>
          <a:xfrm>
            <a:off x="8424408" y="4334715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3" name="Oval 12"/>
          <p:cNvSpPr/>
          <p:nvPr/>
        </p:nvSpPr>
        <p:spPr>
          <a:xfrm>
            <a:off x="10172079" y="25370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9" name="TextBox 48"/>
          <p:cNvSpPr txBox="1"/>
          <p:nvPr/>
        </p:nvSpPr>
        <p:spPr>
          <a:xfrm>
            <a:off x="219030" y="3149808"/>
            <a:ext cx="16946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2800" b="1" dirty="0" smtClean="0"/>
              <a:t>System 1</a:t>
            </a:r>
            <a:endParaRPr lang="sv-SE" sz="2800" b="1" dirty="0"/>
          </a:p>
        </p:txBody>
      </p:sp>
      <p:sp>
        <p:nvSpPr>
          <p:cNvPr id="50" name="TextBox 49"/>
          <p:cNvSpPr txBox="1"/>
          <p:nvPr/>
        </p:nvSpPr>
        <p:spPr>
          <a:xfrm>
            <a:off x="213216" y="3934654"/>
            <a:ext cx="16946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2800" b="1" dirty="0" smtClean="0"/>
              <a:t>System 2</a:t>
            </a:r>
            <a:endParaRPr lang="sv-SE" sz="2800" b="1" dirty="0"/>
          </a:p>
        </p:txBody>
      </p:sp>
    </p:spTree>
    <p:extLst>
      <p:ext uri="{BB962C8B-B14F-4D97-AF65-F5344CB8AC3E}">
        <p14:creationId xmlns:p14="http://schemas.microsoft.com/office/powerpoint/2010/main" val="4199422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Demo – Aktivera remoting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87596"/>
          </a:xfrm>
        </p:spPr>
        <p:txBody>
          <a:bodyPr/>
          <a:lstStyle/>
          <a:p>
            <a:pPr marL="0" indent="0">
              <a:buNone/>
            </a:pPr>
            <a:r>
              <a:rPr lang="sv-SE" b="1" dirty="0" err="1" smtClean="0"/>
              <a:t>RemoteActorRefProvider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FluentConfiguration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ActorSelection</a:t>
            </a:r>
            <a:endParaRPr lang="sv-SE" b="1" dirty="0" smtClean="0"/>
          </a:p>
          <a:p>
            <a:pPr marL="0" indent="0">
              <a:buNone/>
            </a:pPr>
            <a:endParaRPr lang="sv-SE" b="1" dirty="0" smtClean="0"/>
          </a:p>
        </p:txBody>
      </p:sp>
      <p:sp>
        <p:nvSpPr>
          <p:cNvPr id="6" name="Rectangle 5"/>
          <p:cNvSpPr/>
          <p:nvPr/>
        </p:nvSpPr>
        <p:spPr>
          <a:xfrm>
            <a:off x="-533970" y="5506098"/>
            <a:ext cx="14481544" cy="1404198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7" name="Down Arrow 6"/>
          <p:cNvSpPr/>
          <p:nvPr/>
        </p:nvSpPr>
        <p:spPr>
          <a:xfrm rot="16200000">
            <a:off x="8576590" y="4946298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8" name="Down Arrow 7"/>
          <p:cNvSpPr/>
          <p:nvPr/>
        </p:nvSpPr>
        <p:spPr>
          <a:xfrm rot="5400000">
            <a:off x="2243622" y="4947639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08284" y="6206296"/>
            <a:ext cx="12192000" cy="3754725"/>
          </a:xfrm>
          <a:prstGeom prst="rect">
            <a:avLst/>
          </a:prstGeom>
          <a:solidFill>
            <a:schemeClr val="bg1">
              <a:alpha val="1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10775163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1" name="Oval 10"/>
          <p:cNvSpPr/>
          <p:nvPr/>
        </p:nvSpPr>
        <p:spPr>
          <a:xfrm>
            <a:off x="-3023098" y="3924299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" name="Oval 11"/>
          <p:cNvSpPr/>
          <p:nvPr/>
        </p:nvSpPr>
        <p:spPr>
          <a:xfrm>
            <a:off x="3877198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77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13" name="Straight Connector 12"/>
          <p:cNvCxnSpPr>
            <a:stCxn id="17" idx="3"/>
            <a:endCxn id="21" idx="7"/>
          </p:cNvCxnSpPr>
          <p:nvPr/>
        </p:nvCxnSpPr>
        <p:spPr>
          <a:xfrm flipH="1">
            <a:off x="5560082" y="5159168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21" idx="3"/>
            <a:endCxn id="20" idx="7"/>
          </p:cNvCxnSpPr>
          <p:nvPr/>
        </p:nvCxnSpPr>
        <p:spPr>
          <a:xfrm flipH="1">
            <a:off x="4922276" y="5847013"/>
            <a:ext cx="192131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21" idx="5"/>
            <a:endCxn id="19" idx="1"/>
          </p:cNvCxnSpPr>
          <p:nvPr/>
        </p:nvCxnSpPr>
        <p:spPr>
          <a:xfrm>
            <a:off x="5560082" y="5847013"/>
            <a:ext cx="177077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7" idx="5"/>
            <a:endCxn id="22" idx="1"/>
          </p:cNvCxnSpPr>
          <p:nvPr/>
        </p:nvCxnSpPr>
        <p:spPr>
          <a:xfrm>
            <a:off x="6400500" y="5159168"/>
            <a:ext cx="460142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5862523" y="4621190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19" name="Oval 18"/>
          <p:cNvSpPr/>
          <p:nvPr/>
        </p:nvSpPr>
        <p:spPr>
          <a:xfrm>
            <a:off x="5644857" y="604236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0" name="Oval 19"/>
          <p:cNvSpPr/>
          <p:nvPr/>
        </p:nvSpPr>
        <p:spPr>
          <a:xfrm>
            <a:off x="4384299" y="604236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1" name="Oval 20"/>
          <p:cNvSpPr/>
          <p:nvPr/>
        </p:nvSpPr>
        <p:spPr>
          <a:xfrm>
            <a:off x="5022105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2" name="Oval 21"/>
          <p:cNvSpPr/>
          <p:nvPr/>
        </p:nvSpPr>
        <p:spPr>
          <a:xfrm>
            <a:off x="6768340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1" name="Straight Connector 30"/>
          <p:cNvCxnSpPr>
            <a:stCxn id="32" idx="5"/>
            <a:endCxn id="33" idx="1"/>
          </p:cNvCxnSpPr>
          <p:nvPr/>
        </p:nvCxnSpPr>
        <p:spPr>
          <a:xfrm>
            <a:off x="160503" y="5066866"/>
            <a:ext cx="45733" cy="43752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-377474" y="4528888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3" name="Oval 32"/>
          <p:cNvSpPr/>
          <p:nvPr/>
        </p:nvSpPr>
        <p:spPr>
          <a:xfrm>
            <a:off x="113934" y="5412090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6" name="Straight Connector 35"/>
          <p:cNvCxnSpPr>
            <a:stCxn id="39" idx="3"/>
            <a:endCxn id="42" idx="7"/>
          </p:cNvCxnSpPr>
          <p:nvPr/>
        </p:nvCxnSpPr>
        <p:spPr>
          <a:xfrm flipH="1">
            <a:off x="12134189" y="5145322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42" idx="4"/>
            <a:endCxn id="40" idx="0"/>
          </p:cNvCxnSpPr>
          <p:nvPr/>
        </p:nvCxnSpPr>
        <p:spPr>
          <a:xfrm flipH="1">
            <a:off x="11899611" y="5925469"/>
            <a:ext cx="11741" cy="32002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12436630" y="4607344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0" name="Oval 39"/>
          <p:cNvSpPr/>
          <p:nvPr/>
        </p:nvSpPr>
        <p:spPr>
          <a:xfrm>
            <a:off x="11584471" y="6245494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2" name="Oval 41"/>
          <p:cNvSpPr/>
          <p:nvPr/>
        </p:nvSpPr>
        <p:spPr>
          <a:xfrm>
            <a:off x="11596212" y="5295190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</p:spTree>
    <p:extLst>
      <p:ext uri="{BB962C8B-B14F-4D97-AF65-F5344CB8AC3E}">
        <p14:creationId xmlns:p14="http://schemas.microsoft.com/office/powerpoint/2010/main" val="2222571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4662738" y="3956952"/>
            <a:ext cx="2613089" cy="2613088"/>
            <a:chOff x="4662738" y="3956952"/>
            <a:chExt cx="2613089" cy="2613088"/>
          </a:xfrm>
        </p:grpSpPr>
        <p:sp>
          <p:nvSpPr>
            <p:cNvPr id="50" name="Freeform 49"/>
            <p:cNvSpPr/>
            <p:nvPr/>
          </p:nvSpPr>
          <p:spPr>
            <a:xfrm>
              <a:off x="4662738" y="3956952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2" name="Octagon 1"/>
            <p:cNvSpPr/>
            <p:nvPr/>
          </p:nvSpPr>
          <p:spPr>
            <a:xfrm>
              <a:off x="4925701" y="4230737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sp>
          <p:nvSpPr>
            <p:cNvPr id="4" name="Oval 3"/>
            <p:cNvSpPr/>
            <p:nvPr/>
          </p:nvSpPr>
          <p:spPr>
            <a:xfrm>
              <a:off x="5167349" y="4439883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524288" y="5000665"/>
              <a:ext cx="8899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2800" b="1" dirty="0" smtClean="0"/>
                <a:t>CPU</a:t>
              </a:r>
              <a:endParaRPr lang="sv-SE" b="1" dirty="0"/>
            </a:p>
          </p:txBody>
        </p:sp>
        <p:sp>
          <p:nvSpPr>
            <p:cNvPr id="17" name="Octagon 16"/>
            <p:cNvSpPr/>
            <p:nvPr/>
          </p:nvSpPr>
          <p:spPr>
            <a:xfrm>
              <a:off x="5167349" y="4230737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</p:spTree>
    <p:extLst>
      <p:ext uri="{BB962C8B-B14F-4D97-AF65-F5344CB8AC3E}">
        <p14:creationId xmlns:p14="http://schemas.microsoft.com/office/powerpoint/2010/main" val="2138792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Demo – </a:t>
            </a:r>
            <a:r>
              <a:rPr lang="sv-SE" b="1" dirty="0" err="1" smtClean="0"/>
              <a:t>Remote</a:t>
            </a:r>
            <a:r>
              <a:rPr lang="sv-SE" b="1" dirty="0" smtClean="0"/>
              <a:t> </a:t>
            </a:r>
            <a:r>
              <a:rPr lang="sv-SE" b="1" dirty="0" err="1" smtClean="0"/>
              <a:t>Deployment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87596"/>
          </a:xfrm>
        </p:spPr>
        <p:txBody>
          <a:bodyPr/>
          <a:lstStyle/>
          <a:p>
            <a:pPr marL="0" indent="0">
              <a:buNone/>
            </a:pPr>
            <a:r>
              <a:rPr lang="sv-SE" b="1" dirty="0" err="1" smtClean="0"/>
              <a:t>Deployment</a:t>
            </a:r>
            <a:r>
              <a:rPr lang="sv-SE" b="1" dirty="0" smtClean="0"/>
              <a:t> </a:t>
            </a:r>
            <a:r>
              <a:rPr lang="sv-SE" b="1" dirty="0" err="1" smtClean="0"/>
              <a:t>configuration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RemoteDaemon</a:t>
            </a:r>
            <a:endParaRPr lang="sv-SE" b="1" dirty="0" smtClean="0"/>
          </a:p>
          <a:p>
            <a:pPr marL="0" indent="0">
              <a:buNone/>
            </a:pPr>
            <a:endParaRPr lang="sv-SE" b="1" dirty="0" smtClean="0"/>
          </a:p>
        </p:txBody>
      </p:sp>
      <p:sp>
        <p:nvSpPr>
          <p:cNvPr id="6" name="Rectangle 5"/>
          <p:cNvSpPr/>
          <p:nvPr/>
        </p:nvSpPr>
        <p:spPr>
          <a:xfrm>
            <a:off x="-533970" y="5506098"/>
            <a:ext cx="14481544" cy="1404198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7" name="Down Arrow 6"/>
          <p:cNvSpPr/>
          <p:nvPr/>
        </p:nvSpPr>
        <p:spPr>
          <a:xfrm rot="16200000">
            <a:off x="8576590" y="4946298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8" name="Down Arrow 7"/>
          <p:cNvSpPr/>
          <p:nvPr/>
        </p:nvSpPr>
        <p:spPr>
          <a:xfrm rot="5400000">
            <a:off x="2243622" y="4947639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08284" y="6206296"/>
            <a:ext cx="12192000" cy="3754725"/>
          </a:xfrm>
          <a:prstGeom prst="rect">
            <a:avLst/>
          </a:prstGeom>
          <a:solidFill>
            <a:schemeClr val="bg1">
              <a:alpha val="1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10775163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1" name="Oval 10"/>
          <p:cNvSpPr/>
          <p:nvPr/>
        </p:nvSpPr>
        <p:spPr>
          <a:xfrm>
            <a:off x="-3023098" y="3924299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" name="Oval 11"/>
          <p:cNvSpPr/>
          <p:nvPr/>
        </p:nvSpPr>
        <p:spPr>
          <a:xfrm>
            <a:off x="3877198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77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13" name="Straight Connector 12"/>
          <p:cNvCxnSpPr>
            <a:stCxn id="17" idx="3"/>
            <a:endCxn id="21" idx="7"/>
          </p:cNvCxnSpPr>
          <p:nvPr/>
        </p:nvCxnSpPr>
        <p:spPr>
          <a:xfrm flipH="1">
            <a:off x="5560082" y="5159168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21" idx="3"/>
            <a:endCxn id="20" idx="7"/>
          </p:cNvCxnSpPr>
          <p:nvPr/>
        </p:nvCxnSpPr>
        <p:spPr>
          <a:xfrm flipH="1">
            <a:off x="4922276" y="5847013"/>
            <a:ext cx="192131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21" idx="5"/>
            <a:endCxn id="19" idx="1"/>
          </p:cNvCxnSpPr>
          <p:nvPr/>
        </p:nvCxnSpPr>
        <p:spPr>
          <a:xfrm>
            <a:off x="5560082" y="5847013"/>
            <a:ext cx="177077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7" idx="5"/>
            <a:endCxn id="22" idx="1"/>
          </p:cNvCxnSpPr>
          <p:nvPr/>
        </p:nvCxnSpPr>
        <p:spPr>
          <a:xfrm>
            <a:off x="6400500" y="5159168"/>
            <a:ext cx="460142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5862523" y="4621190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19" name="Oval 18"/>
          <p:cNvSpPr/>
          <p:nvPr/>
        </p:nvSpPr>
        <p:spPr>
          <a:xfrm>
            <a:off x="5644857" y="604236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0" name="Oval 19"/>
          <p:cNvSpPr/>
          <p:nvPr/>
        </p:nvSpPr>
        <p:spPr>
          <a:xfrm>
            <a:off x="4384299" y="604236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2" name="Oval 21"/>
          <p:cNvSpPr/>
          <p:nvPr/>
        </p:nvSpPr>
        <p:spPr>
          <a:xfrm>
            <a:off x="6768340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6" name="Straight Connector 35"/>
          <p:cNvCxnSpPr>
            <a:stCxn id="39" idx="3"/>
            <a:endCxn id="42" idx="7"/>
          </p:cNvCxnSpPr>
          <p:nvPr/>
        </p:nvCxnSpPr>
        <p:spPr>
          <a:xfrm flipH="1">
            <a:off x="12134189" y="5145322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42" idx="4"/>
            <a:endCxn id="40" idx="0"/>
          </p:cNvCxnSpPr>
          <p:nvPr/>
        </p:nvCxnSpPr>
        <p:spPr>
          <a:xfrm flipH="1">
            <a:off x="11899611" y="5925469"/>
            <a:ext cx="11741" cy="32002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12436630" y="4607344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0" name="Oval 39"/>
          <p:cNvSpPr/>
          <p:nvPr/>
        </p:nvSpPr>
        <p:spPr>
          <a:xfrm>
            <a:off x="11584471" y="6245494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2" name="Oval 41"/>
          <p:cNvSpPr/>
          <p:nvPr/>
        </p:nvSpPr>
        <p:spPr>
          <a:xfrm>
            <a:off x="11596212" y="5295190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" name="Freeform 2"/>
          <p:cNvSpPr/>
          <p:nvPr/>
        </p:nvSpPr>
        <p:spPr>
          <a:xfrm>
            <a:off x="2805710" y="4049492"/>
            <a:ext cx="2394971" cy="1335922"/>
          </a:xfrm>
          <a:custGeom>
            <a:avLst/>
            <a:gdLst>
              <a:gd name="connsiteX0" fmla="*/ 0 w 2454442"/>
              <a:gd name="connsiteY0" fmla="*/ 0 h 1287379"/>
              <a:gd name="connsiteX1" fmla="*/ 1624263 w 2454442"/>
              <a:gd name="connsiteY1" fmla="*/ 264695 h 1287379"/>
              <a:gd name="connsiteX2" fmla="*/ 2454442 w 2454442"/>
              <a:gd name="connsiteY2" fmla="*/ 1287379 h 1287379"/>
              <a:gd name="connsiteX0" fmla="*/ 0 w 2454442"/>
              <a:gd name="connsiteY0" fmla="*/ 0 h 1287379"/>
              <a:gd name="connsiteX1" fmla="*/ 1402316 w 2454442"/>
              <a:gd name="connsiteY1" fmla="*/ 369045 h 1287379"/>
              <a:gd name="connsiteX2" fmla="*/ 2454442 w 2454442"/>
              <a:gd name="connsiteY2" fmla="*/ 1287379 h 1287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54442" h="1287379">
                <a:moveTo>
                  <a:pt x="0" y="0"/>
                </a:moveTo>
                <a:cubicBezTo>
                  <a:pt x="607594" y="25066"/>
                  <a:pt x="993242" y="154482"/>
                  <a:pt x="1402316" y="369045"/>
                </a:cubicBezTo>
                <a:cubicBezTo>
                  <a:pt x="1811390" y="583608"/>
                  <a:pt x="2314074" y="1100890"/>
                  <a:pt x="2454442" y="1287379"/>
                </a:cubicBezTo>
              </a:path>
            </a:pathLst>
          </a:custGeom>
          <a:ln w="63500" cap="rnd">
            <a:solidFill>
              <a:srgbClr val="50DE94"/>
            </a:solidFill>
            <a:prstDash val="sysDash"/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21" name="Oval 20"/>
          <p:cNvSpPr/>
          <p:nvPr/>
        </p:nvSpPr>
        <p:spPr>
          <a:xfrm>
            <a:off x="5022105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18" name="Freeform 17"/>
          <p:cNvSpPr/>
          <p:nvPr/>
        </p:nvSpPr>
        <p:spPr>
          <a:xfrm>
            <a:off x="375455" y="4049492"/>
            <a:ext cx="1816768" cy="866274"/>
          </a:xfrm>
          <a:custGeom>
            <a:avLst/>
            <a:gdLst>
              <a:gd name="connsiteX0" fmla="*/ 1708484 w 1708484"/>
              <a:gd name="connsiteY0" fmla="*/ 0 h 577516"/>
              <a:gd name="connsiteX1" fmla="*/ 601579 w 1708484"/>
              <a:gd name="connsiteY1" fmla="*/ 144379 h 577516"/>
              <a:gd name="connsiteX2" fmla="*/ 0 w 1708484"/>
              <a:gd name="connsiteY2" fmla="*/ 577516 h 577516"/>
              <a:gd name="connsiteX0" fmla="*/ 1708484 w 1708484"/>
              <a:gd name="connsiteY0" fmla="*/ 0 h 577516"/>
              <a:gd name="connsiteX1" fmla="*/ 866273 w 1708484"/>
              <a:gd name="connsiteY1" fmla="*/ 96252 h 577516"/>
              <a:gd name="connsiteX2" fmla="*/ 0 w 1708484"/>
              <a:gd name="connsiteY2" fmla="*/ 577516 h 577516"/>
              <a:gd name="connsiteX0" fmla="*/ 1708484 w 1708484"/>
              <a:gd name="connsiteY0" fmla="*/ 0 h 577516"/>
              <a:gd name="connsiteX1" fmla="*/ 830179 w 1708484"/>
              <a:gd name="connsiteY1" fmla="*/ 180473 h 577516"/>
              <a:gd name="connsiteX2" fmla="*/ 0 w 1708484"/>
              <a:gd name="connsiteY2" fmla="*/ 577516 h 577516"/>
              <a:gd name="connsiteX0" fmla="*/ 1816768 w 1816768"/>
              <a:gd name="connsiteY0" fmla="*/ 0 h 866274"/>
              <a:gd name="connsiteX1" fmla="*/ 938463 w 1816768"/>
              <a:gd name="connsiteY1" fmla="*/ 180473 h 866274"/>
              <a:gd name="connsiteX2" fmla="*/ 0 w 1816768"/>
              <a:gd name="connsiteY2" fmla="*/ 866274 h 866274"/>
              <a:gd name="connsiteX0" fmla="*/ 1816768 w 1816768"/>
              <a:gd name="connsiteY0" fmla="*/ 0 h 866274"/>
              <a:gd name="connsiteX1" fmla="*/ 902369 w 1816768"/>
              <a:gd name="connsiteY1" fmla="*/ 228600 h 866274"/>
              <a:gd name="connsiteX2" fmla="*/ 0 w 1816768"/>
              <a:gd name="connsiteY2" fmla="*/ 866274 h 866274"/>
              <a:gd name="connsiteX0" fmla="*/ 1816768 w 1816768"/>
              <a:gd name="connsiteY0" fmla="*/ 0 h 866274"/>
              <a:gd name="connsiteX1" fmla="*/ 902369 w 1816768"/>
              <a:gd name="connsiteY1" fmla="*/ 228600 h 866274"/>
              <a:gd name="connsiteX2" fmla="*/ 0 w 1816768"/>
              <a:gd name="connsiteY2" fmla="*/ 866274 h 866274"/>
              <a:gd name="connsiteX0" fmla="*/ 1816768 w 1816768"/>
              <a:gd name="connsiteY0" fmla="*/ 0 h 866274"/>
              <a:gd name="connsiteX1" fmla="*/ 902369 w 1816768"/>
              <a:gd name="connsiteY1" fmla="*/ 228600 h 866274"/>
              <a:gd name="connsiteX2" fmla="*/ 0 w 1816768"/>
              <a:gd name="connsiteY2" fmla="*/ 866274 h 866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16768" h="866274">
                <a:moveTo>
                  <a:pt x="1816768" y="0"/>
                </a:moveTo>
                <a:cubicBezTo>
                  <a:pt x="1405689" y="24063"/>
                  <a:pt x="1229227" y="84221"/>
                  <a:pt x="902369" y="228600"/>
                </a:cubicBezTo>
                <a:cubicBezTo>
                  <a:pt x="575511" y="372979"/>
                  <a:pt x="158416" y="697832"/>
                  <a:pt x="0" y="866274"/>
                </a:cubicBezTo>
              </a:path>
            </a:pathLst>
          </a:custGeom>
          <a:ln w="63500" cap="rnd">
            <a:solidFill>
              <a:srgbClr val="50DE94"/>
            </a:solidFill>
            <a:prstDash val="sysDash"/>
            <a:round/>
            <a:headEnd w="sm" len="med"/>
            <a:tailEnd type="triangle" w="lg" len="lg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708519" y="3843578"/>
            <a:ext cx="405335" cy="405335"/>
          </a:xfrm>
          <a:prstGeom prst="ellipse">
            <a:avLst/>
          </a:prstGeom>
          <a:solidFill>
            <a:srgbClr val="099BDD">
              <a:alpha val="35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4" name="Oval 33"/>
          <p:cNvSpPr/>
          <p:nvPr/>
        </p:nvSpPr>
        <p:spPr>
          <a:xfrm>
            <a:off x="2455904" y="3759256"/>
            <a:ext cx="505231" cy="505231"/>
          </a:xfrm>
          <a:prstGeom prst="ellipse">
            <a:avLst/>
          </a:prstGeom>
          <a:solidFill>
            <a:srgbClr val="099BDD">
              <a:alpha val="70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8" name="Oval 27"/>
          <p:cNvSpPr/>
          <p:nvPr/>
        </p:nvSpPr>
        <p:spPr>
          <a:xfrm>
            <a:off x="2175431" y="372412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</p:spTree>
    <p:extLst>
      <p:ext uri="{BB962C8B-B14F-4D97-AF65-F5344CB8AC3E}">
        <p14:creationId xmlns:p14="http://schemas.microsoft.com/office/powerpoint/2010/main" val="3558102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9498" y="25578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000" b="1" dirty="0" err="1" smtClean="0"/>
              <a:t>Akka.Routing</a:t>
            </a:r>
            <a:endParaRPr lang="sv-SE" sz="8000" b="1" dirty="0"/>
          </a:p>
        </p:txBody>
      </p:sp>
    </p:spTree>
    <p:extLst>
      <p:ext uri="{BB962C8B-B14F-4D97-AF65-F5344CB8AC3E}">
        <p14:creationId xmlns:p14="http://schemas.microsoft.com/office/powerpoint/2010/main" val="684083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sv-SE" b="1" dirty="0" smtClean="0"/>
              <a:t>En router delegerar inkommande meddelanden till en eller flera </a:t>
            </a:r>
            <a:r>
              <a:rPr lang="sv-SE" b="1" dirty="0" err="1" smtClean="0"/>
              <a:t>actors</a:t>
            </a:r>
            <a:r>
              <a:rPr lang="sv-SE" b="1" dirty="0" smtClean="0"/>
              <a:t>.</a:t>
            </a:r>
          </a:p>
          <a:p>
            <a:pPr marL="0" indent="0">
              <a:buNone/>
            </a:pPr>
            <a:endParaRPr lang="sv-SE" b="1" dirty="0" smtClean="0"/>
          </a:p>
          <a:p>
            <a:pPr marL="0" indent="0">
              <a:buNone/>
            </a:pPr>
            <a:r>
              <a:rPr lang="sv-SE" b="1" dirty="0"/>
              <a:t>Group routers, Pool </a:t>
            </a:r>
            <a:r>
              <a:rPr lang="sv-SE" b="1" dirty="0" smtClean="0"/>
              <a:t>routers</a:t>
            </a:r>
          </a:p>
          <a:p>
            <a:pPr marL="0" indent="0">
              <a:buNone/>
            </a:pPr>
            <a:endParaRPr lang="sv-SE" b="1" dirty="0"/>
          </a:p>
          <a:p>
            <a:r>
              <a:rPr lang="sv-SE" b="1" dirty="0" err="1" smtClean="0"/>
              <a:t>BroadcastRouter</a:t>
            </a:r>
            <a:endParaRPr lang="sv-SE" b="1" dirty="0" smtClean="0"/>
          </a:p>
          <a:p>
            <a:r>
              <a:rPr lang="sv-SE" b="1" dirty="0" err="1" smtClean="0"/>
              <a:t>RoundRobinRouter</a:t>
            </a:r>
            <a:endParaRPr lang="sv-SE" b="1" dirty="0" smtClean="0"/>
          </a:p>
          <a:p>
            <a:r>
              <a:rPr lang="sv-SE" b="1" dirty="0" err="1" smtClean="0"/>
              <a:t>ConsistentHashRouter</a:t>
            </a:r>
            <a:endParaRPr lang="sv-SE" b="1" dirty="0" smtClean="0"/>
          </a:p>
          <a:p>
            <a:r>
              <a:rPr lang="sv-SE" b="1" dirty="0" err="1" smtClean="0"/>
              <a:t>ScatterGatherFirstCompletedRouter</a:t>
            </a:r>
            <a:endParaRPr lang="sv-SE" b="1" dirty="0" smtClean="0"/>
          </a:p>
          <a:p>
            <a:r>
              <a:rPr lang="sv-SE" b="1" dirty="0" err="1" smtClean="0"/>
              <a:t>SmallestMailboxRouter</a:t>
            </a:r>
            <a:endParaRPr lang="sv-SE" b="1" dirty="0" smtClean="0"/>
          </a:p>
          <a:p>
            <a:r>
              <a:rPr lang="sv-SE" b="1" dirty="0" err="1" smtClean="0"/>
              <a:t>TailChoppingRouter</a:t>
            </a:r>
            <a:endParaRPr lang="sv-SE" b="1" dirty="0" smtClean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Routers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2513522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BroadcastRouter</a:t>
            </a:r>
            <a:endParaRPr lang="sv-SE" b="1" dirty="0"/>
          </a:p>
        </p:txBody>
      </p:sp>
      <p:cxnSp>
        <p:nvCxnSpPr>
          <p:cNvPr id="5" name="Elbow Connector 4"/>
          <p:cNvCxnSpPr>
            <a:stCxn id="17" idx="3"/>
            <a:endCxn id="19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262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Elbow Connector 5"/>
          <p:cNvCxnSpPr>
            <a:stCxn id="17" idx="3"/>
            <a:endCxn id="20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17" idx="3"/>
            <a:endCxn id="18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2515163" y="3248905"/>
            <a:ext cx="1000895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/>
          <p:cNvSpPr/>
          <p:nvPr/>
        </p:nvSpPr>
        <p:spPr>
          <a:xfrm>
            <a:off x="2805452" y="3061481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362701" y="305991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940477" y="244644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5497726" y="2444882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940477" y="305483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497726" y="305327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5940477" y="365916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497726" y="3657605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21" name="Rounded Rectangular Callout 20"/>
          <p:cNvSpPr/>
          <p:nvPr/>
        </p:nvSpPr>
        <p:spPr>
          <a:xfrm>
            <a:off x="2515163" y="1690689"/>
            <a:ext cx="2135565" cy="1004640"/>
          </a:xfrm>
          <a:prstGeom prst="wedgeRoundRectCallout">
            <a:avLst>
              <a:gd name="adj1" fmla="val 21175"/>
              <a:gd name="adj2" fmla="val 66921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Notifiera samtliga parter</a:t>
            </a:r>
          </a:p>
        </p:txBody>
      </p:sp>
    </p:spTree>
    <p:extLst>
      <p:ext uri="{BB962C8B-B14F-4D97-AF65-F5344CB8AC3E}">
        <p14:creationId xmlns:p14="http://schemas.microsoft.com/office/powerpoint/2010/main" val="2545629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RoundRobinRouter</a:t>
            </a:r>
            <a:endParaRPr lang="sv-SE" b="1" dirty="0"/>
          </a:p>
        </p:txBody>
      </p:sp>
      <p:cxnSp>
        <p:nvCxnSpPr>
          <p:cNvPr id="5" name="Elbow Connector 4"/>
          <p:cNvCxnSpPr>
            <a:stCxn id="17" idx="3"/>
            <a:endCxn id="20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Elbow Connector 5"/>
          <p:cNvCxnSpPr>
            <a:stCxn id="17" idx="3"/>
            <a:endCxn id="18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17" idx="3"/>
            <a:endCxn id="19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351005" y="3248905"/>
            <a:ext cx="2165053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/>
          <p:cNvSpPr/>
          <p:nvPr/>
        </p:nvSpPr>
        <p:spPr>
          <a:xfrm>
            <a:off x="2805452" y="3061481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362701" y="305991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940477" y="244644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5940477" y="305483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940477" y="365916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1919950" y="305327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1477199" y="305327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486772" y="244644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sp>
        <p:nvSpPr>
          <p:cNvPr id="21" name="Rounded Rectangular Callout 20"/>
          <p:cNvSpPr/>
          <p:nvPr/>
        </p:nvSpPr>
        <p:spPr>
          <a:xfrm>
            <a:off x="8839822" y="2591931"/>
            <a:ext cx="1351006" cy="607669"/>
          </a:xfrm>
          <a:prstGeom prst="wedgeRoundRectCallout">
            <a:avLst>
              <a:gd name="adj1" fmla="val -102910"/>
              <a:gd name="adj2" fmla="val -20872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Skala upp!</a:t>
            </a:r>
          </a:p>
        </p:txBody>
      </p:sp>
      <p:sp>
        <p:nvSpPr>
          <p:cNvPr id="22" name="Rounded Rectangular Callout 21"/>
          <p:cNvSpPr/>
          <p:nvPr/>
        </p:nvSpPr>
        <p:spPr>
          <a:xfrm>
            <a:off x="8839822" y="3524030"/>
            <a:ext cx="1351006" cy="607669"/>
          </a:xfrm>
          <a:prstGeom prst="wedgeRoundRectCallout">
            <a:avLst>
              <a:gd name="adj1" fmla="val -102019"/>
              <a:gd name="adj2" fmla="val -22852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Eller ner!</a:t>
            </a:r>
          </a:p>
        </p:txBody>
      </p:sp>
    </p:spTree>
    <p:extLst>
      <p:ext uri="{BB962C8B-B14F-4D97-AF65-F5344CB8AC3E}">
        <p14:creationId xmlns:p14="http://schemas.microsoft.com/office/powerpoint/2010/main" val="195159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054763" y="2987232"/>
            <a:ext cx="5338619" cy="1281712"/>
          </a:xfrm>
          <a:prstGeom prst="roundRect">
            <a:avLst/>
          </a:prstGeom>
          <a:solidFill>
            <a:srgbClr val="485970">
              <a:alpha val="50000"/>
            </a:srgb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5" name="Rounded Rectangle 4"/>
          <p:cNvSpPr/>
          <p:nvPr/>
        </p:nvSpPr>
        <p:spPr>
          <a:xfrm>
            <a:off x="4070174" y="4353653"/>
            <a:ext cx="5338619" cy="1281712"/>
          </a:xfrm>
          <a:prstGeom prst="roundRect">
            <a:avLst/>
          </a:prstGeom>
          <a:solidFill>
            <a:srgbClr val="485970">
              <a:alpha val="50000"/>
            </a:srgb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6" name="Rounded Rectangle 5"/>
          <p:cNvSpPr/>
          <p:nvPr/>
        </p:nvSpPr>
        <p:spPr>
          <a:xfrm>
            <a:off x="4054763" y="1606795"/>
            <a:ext cx="5338619" cy="1281712"/>
          </a:xfrm>
          <a:prstGeom prst="roundRect">
            <a:avLst/>
          </a:prstGeom>
          <a:solidFill>
            <a:srgbClr val="485970">
              <a:alpha val="50000"/>
            </a:srgb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/>
              <a:t>RoundRobinRouter</a:t>
            </a:r>
            <a:endParaRPr lang="sv-SE" b="1" dirty="0"/>
          </a:p>
        </p:txBody>
      </p:sp>
      <p:sp>
        <p:nvSpPr>
          <p:cNvPr id="8" name="Rounded Rectangle 7"/>
          <p:cNvSpPr/>
          <p:nvPr/>
        </p:nvSpPr>
        <p:spPr>
          <a:xfrm>
            <a:off x="2169888" y="3449130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cxnSp>
        <p:nvCxnSpPr>
          <p:cNvPr id="12" name="Elbow Connector 11"/>
          <p:cNvCxnSpPr>
            <a:stCxn id="8" idx="3"/>
            <a:endCxn id="11" idx="1"/>
          </p:cNvCxnSpPr>
          <p:nvPr/>
        </p:nvCxnSpPr>
        <p:spPr>
          <a:xfrm>
            <a:off x="3152738" y="3623377"/>
            <a:ext cx="1163897" cy="1364989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8" idx="3"/>
            <a:endCxn id="9" idx="1"/>
          </p:cNvCxnSpPr>
          <p:nvPr/>
        </p:nvCxnSpPr>
        <p:spPr>
          <a:xfrm flipV="1">
            <a:off x="3152738" y="2250272"/>
            <a:ext cx="1163897" cy="1373105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8" idx="3"/>
            <a:endCxn id="10" idx="1"/>
          </p:cNvCxnSpPr>
          <p:nvPr/>
        </p:nvCxnSpPr>
        <p:spPr>
          <a:xfrm>
            <a:off x="3152737" y="3623376"/>
            <a:ext cx="1163899" cy="510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471549" y="3628480"/>
            <a:ext cx="698339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8144571" y="1662525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8144572" y="2079156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8144571" y="2489523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20" name="Elbow Connector 19"/>
          <p:cNvCxnSpPr>
            <a:stCxn id="16" idx="3"/>
            <a:endCxn id="19" idx="1"/>
          </p:cNvCxnSpPr>
          <p:nvPr/>
        </p:nvCxnSpPr>
        <p:spPr>
          <a:xfrm>
            <a:off x="6980674" y="2248299"/>
            <a:ext cx="1163897" cy="415471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stCxn id="16" idx="3"/>
            <a:endCxn id="17" idx="1"/>
          </p:cNvCxnSpPr>
          <p:nvPr/>
        </p:nvCxnSpPr>
        <p:spPr>
          <a:xfrm flipV="1">
            <a:off x="6980674" y="1836772"/>
            <a:ext cx="1163897" cy="411527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6" idx="3"/>
            <a:endCxn id="18" idx="1"/>
          </p:cNvCxnSpPr>
          <p:nvPr/>
        </p:nvCxnSpPr>
        <p:spPr>
          <a:xfrm>
            <a:off x="6980673" y="2248298"/>
            <a:ext cx="1163899" cy="510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5299485" y="2253402"/>
            <a:ext cx="698339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8147959" y="3035630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147960" y="3452261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147959" y="3862628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28" name="Elbow Connector 27"/>
          <p:cNvCxnSpPr>
            <a:stCxn id="24" idx="3"/>
            <a:endCxn id="27" idx="1"/>
          </p:cNvCxnSpPr>
          <p:nvPr/>
        </p:nvCxnSpPr>
        <p:spPr>
          <a:xfrm>
            <a:off x="6984062" y="3621404"/>
            <a:ext cx="1163897" cy="415471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24" idx="3"/>
            <a:endCxn id="25" idx="1"/>
          </p:cNvCxnSpPr>
          <p:nvPr/>
        </p:nvCxnSpPr>
        <p:spPr>
          <a:xfrm flipV="1">
            <a:off x="6984062" y="3209877"/>
            <a:ext cx="1163897" cy="411527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4" idx="3"/>
            <a:endCxn id="26" idx="1"/>
          </p:cNvCxnSpPr>
          <p:nvPr/>
        </p:nvCxnSpPr>
        <p:spPr>
          <a:xfrm>
            <a:off x="6984061" y="3621403"/>
            <a:ext cx="1163899" cy="510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5302873" y="3626507"/>
            <a:ext cx="698339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/>
          <p:cNvSpPr/>
          <p:nvPr/>
        </p:nvSpPr>
        <p:spPr>
          <a:xfrm>
            <a:off x="8144571" y="4402592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8144572" y="4819223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8144571" y="5229590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36" name="Elbow Connector 35"/>
          <p:cNvCxnSpPr>
            <a:stCxn id="32" idx="3"/>
            <a:endCxn id="35" idx="1"/>
          </p:cNvCxnSpPr>
          <p:nvPr/>
        </p:nvCxnSpPr>
        <p:spPr>
          <a:xfrm>
            <a:off x="6980674" y="4988366"/>
            <a:ext cx="1163897" cy="415471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/>
          <p:cNvCxnSpPr>
            <a:stCxn id="32" idx="3"/>
            <a:endCxn id="33" idx="1"/>
          </p:cNvCxnSpPr>
          <p:nvPr/>
        </p:nvCxnSpPr>
        <p:spPr>
          <a:xfrm flipV="1">
            <a:off x="6980674" y="4576839"/>
            <a:ext cx="1163897" cy="411527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2" idx="3"/>
            <a:endCxn id="34" idx="1"/>
          </p:cNvCxnSpPr>
          <p:nvPr/>
        </p:nvCxnSpPr>
        <p:spPr>
          <a:xfrm>
            <a:off x="6980673" y="4988365"/>
            <a:ext cx="1163899" cy="510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5299485" y="4993469"/>
            <a:ext cx="698339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ounded Rectangular Callout 39"/>
          <p:cNvSpPr/>
          <p:nvPr/>
        </p:nvSpPr>
        <p:spPr>
          <a:xfrm>
            <a:off x="10002794" y="1985763"/>
            <a:ext cx="1351006" cy="607669"/>
          </a:xfrm>
          <a:prstGeom prst="wedgeRoundRectCallout">
            <a:avLst>
              <a:gd name="adj1" fmla="val -84208"/>
              <a:gd name="adj2" fmla="val -16912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Skala upp!</a:t>
            </a:r>
          </a:p>
        </p:txBody>
      </p:sp>
      <p:sp>
        <p:nvSpPr>
          <p:cNvPr id="41" name="Rounded Rectangular Callout 40"/>
          <p:cNvSpPr/>
          <p:nvPr/>
        </p:nvSpPr>
        <p:spPr>
          <a:xfrm>
            <a:off x="1577242" y="2012610"/>
            <a:ext cx="1351006" cy="607669"/>
          </a:xfrm>
          <a:prstGeom prst="wedgeRoundRectCallout">
            <a:avLst>
              <a:gd name="adj1" fmla="val 83651"/>
              <a:gd name="adj2" fmla="val 23187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Skala ut!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16635" y="2076025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Remote1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316636" y="3454234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Remote2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4316635" y="4814119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Remote3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997824" y="2074052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6001212" y="3447157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5997824" y="4814119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</p:spTree>
    <p:extLst>
      <p:ext uri="{BB962C8B-B14F-4D97-AF65-F5344CB8AC3E}">
        <p14:creationId xmlns:p14="http://schemas.microsoft.com/office/powerpoint/2010/main" val="3444777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ConsistentHashRouter</a:t>
            </a:r>
            <a:endParaRPr lang="sv-SE" b="1" dirty="0"/>
          </a:p>
        </p:txBody>
      </p:sp>
      <p:cxnSp>
        <p:nvCxnSpPr>
          <p:cNvPr id="5" name="Elbow Connector 4"/>
          <p:cNvCxnSpPr>
            <a:stCxn id="17" idx="3"/>
            <a:endCxn id="20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Elbow Connector 5"/>
          <p:cNvCxnSpPr>
            <a:stCxn id="17" idx="3"/>
            <a:endCxn id="18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17" idx="3"/>
            <a:endCxn id="19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351005" y="3248905"/>
            <a:ext cx="2165053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/>
          <p:cNvSpPr/>
          <p:nvPr/>
        </p:nvSpPr>
        <p:spPr>
          <a:xfrm>
            <a:off x="2805452" y="3061481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M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2362701" y="305991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Y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940477" y="244644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M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5940477" y="305483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Y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5940477" y="365916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X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1919950" y="305327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A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1477199" y="305327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X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5486772" y="244644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A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sp>
        <p:nvSpPr>
          <p:cNvPr id="21" name="Rounded Rectangular Callout 20"/>
          <p:cNvSpPr/>
          <p:nvPr/>
        </p:nvSpPr>
        <p:spPr>
          <a:xfrm>
            <a:off x="5164540" y="1534826"/>
            <a:ext cx="2132683" cy="584793"/>
          </a:xfrm>
          <a:prstGeom prst="wedgeRoundRectCallout">
            <a:avLst>
              <a:gd name="adj1" fmla="val -21405"/>
              <a:gd name="adj2" fmla="val 83348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Samma </a:t>
            </a:r>
            <a:r>
              <a:rPr lang="sv-SE" b="1" dirty="0" err="1"/>
              <a:t>hashindex</a:t>
            </a:r>
            <a:endParaRPr lang="sv-SE" b="1" dirty="0"/>
          </a:p>
        </p:txBody>
      </p:sp>
      <p:sp>
        <p:nvSpPr>
          <p:cNvPr id="22" name="Rounded Rectangular Callout 21"/>
          <p:cNvSpPr/>
          <p:nvPr/>
        </p:nvSpPr>
        <p:spPr>
          <a:xfrm>
            <a:off x="5539147" y="4342271"/>
            <a:ext cx="2606779" cy="865239"/>
          </a:xfrm>
          <a:prstGeom prst="wedgeRoundRectCallout">
            <a:avLst>
              <a:gd name="adj1" fmla="val -20845"/>
              <a:gd name="adj2" fmla="val -76578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Affinitet mellan </a:t>
            </a:r>
            <a:r>
              <a:rPr lang="sv-SE" b="1" dirty="0" err="1"/>
              <a:t>hashindex</a:t>
            </a:r>
            <a:r>
              <a:rPr lang="sv-SE" b="1" dirty="0"/>
              <a:t> och </a:t>
            </a:r>
            <a:r>
              <a:rPr lang="sv-SE" b="1" dirty="0" err="1"/>
              <a:t>actor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2876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23"/>
          <p:cNvSpPr/>
          <p:nvPr/>
        </p:nvSpPr>
        <p:spPr>
          <a:xfrm>
            <a:off x="358279" y="3207152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23" name="Rounded Rectangle 22"/>
          <p:cNvSpPr/>
          <p:nvPr/>
        </p:nvSpPr>
        <p:spPr>
          <a:xfrm>
            <a:off x="1505136" y="3207152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22" name="Rounded Rectangle 21"/>
          <p:cNvSpPr/>
          <p:nvPr/>
        </p:nvSpPr>
        <p:spPr>
          <a:xfrm>
            <a:off x="2651993" y="3221173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ConsistentHashRouter</a:t>
            </a:r>
            <a:endParaRPr lang="sv-SE" b="1" dirty="0"/>
          </a:p>
        </p:txBody>
      </p:sp>
      <p:sp>
        <p:nvSpPr>
          <p:cNvPr id="6" name="Rounded Rectangle 5"/>
          <p:cNvSpPr/>
          <p:nvPr/>
        </p:nvSpPr>
        <p:spPr>
          <a:xfrm>
            <a:off x="405033" y="329606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789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05033" y="363782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Betalning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05033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51890" y="329606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551890" y="363782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Stoppa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551890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698747" y="331008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OCR:456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698747" y="365184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698747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798850" y="3221173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18" name="Rounded Rectangle 17"/>
          <p:cNvSpPr/>
          <p:nvPr/>
        </p:nvSpPr>
        <p:spPr>
          <a:xfrm>
            <a:off x="3845604" y="331008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3845604" y="365184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845604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5117044" y="3509959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</p:spTree>
    <p:extLst>
      <p:ext uri="{BB962C8B-B14F-4D97-AF65-F5344CB8AC3E}">
        <p14:creationId xmlns:p14="http://schemas.microsoft.com/office/powerpoint/2010/main" val="1209567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9273775" y="2476589"/>
            <a:ext cx="618093" cy="2654354"/>
            <a:chOff x="9454230" y="2476589"/>
            <a:chExt cx="437638" cy="2654354"/>
          </a:xfrm>
        </p:grpSpPr>
        <p:cxnSp>
          <p:nvCxnSpPr>
            <p:cNvPr id="44" name="Straight Arrow Connector 43"/>
            <p:cNvCxnSpPr/>
            <p:nvPr/>
          </p:nvCxnSpPr>
          <p:spPr>
            <a:xfrm>
              <a:off x="9454230" y="2476589"/>
              <a:ext cx="436556" cy="7315"/>
            </a:xfrm>
            <a:prstGeom prst="straightConnector1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arrow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>
              <a:off x="9454230" y="3744514"/>
              <a:ext cx="436556" cy="7315"/>
            </a:xfrm>
            <a:prstGeom prst="straightConnector1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arrow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9455312" y="5123628"/>
              <a:ext cx="436556" cy="7315"/>
            </a:xfrm>
            <a:prstGeom prst="straightConnector1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arrow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9" name="Straight Arrow Connector 48"/>
          <p:cNvCxnSpPr/>
          <p:nvPr/>
        </p:nvCxnSpPr>
        <p:spPr>
          <a:xfrm>
            <a:off x="4798291" y="3773720"/>
            <a:ext cx="3399539" cy="1039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/>
          <p:nvPr/>
        </p:nvCxnSpPr>
        <p:spPr>
          <a:xfrm>
            <a:off x="4798291" y="3773720"/>
            <a:ext cx="3391304" cy="1286674"/>
          </a:xfrm>
          <a:prstGeom prst="bentConnector3">
            <a:avLst>
              <a:gd name="adj1" fmla="val 3463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ounded Rectangle 54"/>
          <p:cNvSpPr/>
          <p:nvPr/>
        </p:nvSpPr>
        <p:spPr>
          <a:xfrm>
            <a:off x="8355149" y="4569368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54" name="Rounded Rectangle 53"/>
          <p:cNvSpPr/>
          <p:nvPr/>
        </p:nvSpPr>
        <p:spPr>
          <a:xfrm>
            <a:off x="8355833" y="3235195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53" name="Rounded Rectangle 52"/>
          <p:cNvSpPr/>
          <p:nvPr/>
        </p:nvSpPr>
        <p:spPr>
          <a:xfrm>
            <a:off x="8355149" y="1929334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52" name="Rounded Rectangle 51"/>
          <p:cNvSpPr/>
          <p:nvPr/>
        </p:nvSpPr>
        <p:spPr>
          <a:xfrm>
            <a:off x="7189040" y="1931358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ConsistentHashRouter</a:t>
            </a:r>
            <a:endParaRPr lang="sv-SE" b="1" dirty="0"/>
          </a:p>
        </p:txBody>
      </p:sp>
      <p:sp>
        <p:nvSpPr>
          <p:cNvPr id="26" name="Rounded Rectangle 25"/>
          <p:cNvSpPr/>
          <p:nvPr/>
        </p:nvSpPr>
        <p:spPr>
          <a:xfrm>
            <a:off x="8393293" y="2020271"/>
            <a:ext cx="857704" cy="27178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393293" y="2362032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8393292" y="271401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7237807" y="2020492"/>
            <a:ext cx="857704" cy="27178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7237807" y="2362253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Stoppa</a:t>
            </a:r>
            <a:endParaRPr lang="sv-SE" sz="11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Rounded Rectangle 31"/>
          <p:cNvSpPr/>
          <p:nvPr/>
        </p:nvSpPr>
        <p:spPr>
          <a:xfrm>
            <a:off x="7237807" y="2714435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8393292" y="3320489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OCR:456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8393292" y="3662250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8385952" y="4015948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8395458" y="4664280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789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8395458" y="5006041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Betalning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8393292" y="5343954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9991883" y="2234165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9991883" y="350037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9991882" y="4872175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48" name="Elbow Connector 47"/>
          <p:cNvCxnSpPr/>
          <p:nvPr/>
        </p:nvCxnSpPr>
        <p:spPr>
          <a:xfrm flipV="1">
            <a:off x="4798291" y="2483904"/>
            <a:ext cx="2274085" cy="1289816"/>
          </a:xfrm>
          <a:prstGeom prst="bentConnector3">
            <a:avLst>
              <a:gd name="adj1" fmla="val 51244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ounded Rectangular Callout 49"/>
          <p:cNvSpPr/>
          <p:nvPr/>
        </p:nvSpPr>
        <p:spPr>
          <a:xfrm>
            <a:off x="5277238" y="1478686"/>
            <a:ext cx="1316190" cy="767467"/>
          </a:xfrm>
          <a:prstGeom prst="wedgeRoundRectCallout">
            <a:avLst>
              <a:gd name="adj1" fmla="val 72565"/>
              <a:gd name="adj2" fmla="val 29120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400" b="1" dirty="0"/>
              <a:t>Löser race </a:t>
            </a:r>
            <a:r>
              <a:rPr lang="sv-SE" sz="1400" b="1" dirty="0" err="1"/>
              <a:t>conditions</a:t>
            </a:r>
            <a:endParaRPr lang="sv-SE" sz="14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5117044" y="3509959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24" name="Snip Single Corner Rectangle 23"/>
          <p:cNvSpPr/>
          <p:nvPr/>
        </p:nvSpPr>
        <p:spPr>
          <a:xfrm>
            <a:off x="358279" y="3207152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23" name="Snip Single Corner Rectangle 22"/>
          <p:cNvSpPr/>
          <p:nvPr/>
        </p:nvSpPr>
        <p:spPr>
          <a:xfrm>
            <a:off x="1505136" y="3207152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22" name="Snip Single Corner Rectangle 21"/>
          <p:cNvSpPr/>
          <p:nvPr/>
        </p:nvSpPr>
        <p:spPr>
          <a:xfrm>
            <a:off x="2651993" y="3221173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6" name="Rounded Rectangle 5"/>
          <p:cNvSpPr/>
          <p:nvPr/>
        </p:nvSpPr>
        <p:spPr>
          <a:xfrm>
            <a:off x="405033" y="329606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789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05033" y="363782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Betalning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05033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51890" y="3296066"/>
            <a:ext cx="857704" cy="27178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551890" y="363782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Stoppa</a:t>
            </a:r>
            <a:endParaRPr lang="sv-SE" sz="11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1551890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698747" y="331008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OCR:456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698747" y="365184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698747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7" name="Snip Single Corner Rectangle 16"/>
          <p:cNvSpPr/>
          <p:nvPr/>
        </p:nvSpPr>
        <p:spPr>
          <a:xfrm>
            <a:off x="3798850" y="3221173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18" name="Rounded Rectangle 17"/>
          <p:cNvSpPr/>
          <p:nvPr/>
        </p:nvSpPr>
        <p:spPr>
          <a:xfrm>
            <a:off x="3845604" y="3310086"/>
            <a:ext cx="857704" cy="27178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3845604" y="365184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56" name="Rounded Rectangle 55"/>
          <p:cNvSpPr/>
          <p:nvPr/>
        </p:nvSpPr>
        <p:spPr>
          <a:xfrm>
            <a:off x="3845604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408478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8" name="Elbow Connector 7"/>
          <p:cNvCxnSpPr>
            <a:stCxn id="4" idx="3"/>
            <a:endCxn id="7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>
            <a:stCxn id="4" idx="3"/>
            <a:endCxn id="5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4" idx="3"/>
            <a:endCxn id="6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147596" y="3128833"/>
            <a:ext cx="1368462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2820189" y="294872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672621" y="2425955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672622" y="3047441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5672622" y="3650402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738925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Sender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2147596" y="3407659"/>
            <a:ext cx="1368462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/>
        </p:nvSpPr>
        <p:spPr>
          <a:xfrm>
            <a:off x="2409940" y="3186826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19" name="Rounded Rectangular Callout 18"/>
          <p:cNvSpPr/>
          <p:nvPr/>
        </p:nvSpPr>
        <p:spPr>
          <a:xfrm>
            <a:off x="840665" y="4010620"/>
            <a:ext cx="4179545" cy="1780580"/>
          </a:xfrm>
          <a:prstGeom prst="wedgeRoundRectCallout">
            <a:avLst>
              <a:gd name="adj1" fmla="val -19881"/>
              <a:gd name="adj2" fmla="val -61370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En fråga distribueras till alla </a:t>
            </a:r>
            <a:r>
              <a:rPr lang="sv-SE" b="1" dirty="0" err="1"/>
              <a:t>workers</a:t>
            </a:r>
            <a:r>
              <a:rPr lang="sv-SE" b="1" dirty="0"/>
              <a:t>.</a:t>
            </a:r>
          </a:p>
          <a:p>
            <a:r>
              <a:rPr lang="sv-SE" b="1" dirty="0"/>
              <a:t>Första svaret returneras till avsändaren</a:t>
            </a:r>
          </a:p>
          <a:p>
            <a:endParaRPr lang="sv-SE" b="1" dirty="0"/>
          </a:p>
          <a:p>
            <a:r>
              <a:rPr lang="sv-SE" b="1" dirty="0"/>
              <a:t>Konceptuellt samma som TPL </a:t>
            </a:r>
            <a:r>
              <a:rPr lang="sv-SE" b="1" dirty="0" err="1"/>
              <a:t>Task.WaitAny</a:t>
            </a:r>
            <a:r>
              <a:rPr lang="sv-SE" b="1" dirty="0"/>
              <a:t>(tasks</a:t>
            </a:r>
            <a:r>
              <a:rPr lang="sv-SE" b="1" dirty="0" smtClean="0"/>
              <a:t>)</a:t>
            </a:r>
            <a:endParaRPr lang="sv-SE" b="1" dirty="0"/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ScatterGatherFirstCompletedRouter</a:t>
            </a:r>
            <a:endParaRPr lang="sv-SE" b="1" dirty="0"/>
          </a:p>
        </p:txBody>
      </p:sp>
      <p:sp>
        <p:nvSpPr>
          <p:cNvPr id="4" name="Rounded Rectangle 3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</p:spTree>
    <p:extLst>
      <p:ext uri="{BB962C8B-B14F-4D97-AF65-F5344CB8AC3E}">
        <p14:creationId xmlns:p14="http://schemas.microsoft.com/office/powerpoint/2010/main" val="3840200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rocessor"/>
          <p:cNvGrpSpPr/>
          <p:nvPr/>
        </p:nvGrpSpPr>
        <p:grpSpPr>
          <a:xfrm>
            <a:off x="4662738" y="3954548"/>
            <a:ext cx="2613089" cy="2613088"/>
            <a:chOff x="4662738" y="3954548"/>
            <a:chExt cx="2613089" cy="2613088"/>
          </a:xfrm>
        </p:grpSpPr>
        <p:grpSp>
          <p:nvGrpSpPr>
            <p:cNvPr id="10" name="Group 9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6" name="Freeform 15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8" name="Octagon 17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9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2" name="Rounded Rectangle 11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3" name="Rounded Rectangle 12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89670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Demo – Använd routers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sv-SE" b="1" dirty="0" err="1" smtClean="0"/>
              <a:t>RoundRobin</a:t>
            </a:r>
            <a:endParaRPr lang="sv-SE" b="1" dirty="0"/>
          </a:p>
          <a:p>
            <a:pPr marL="0" indent="0">
              <a:buNone/>
            </a:pPr>
            <a:r>
              <a:rPr lang="sv-SE" b="1" dirty="0" err="1" smtClean="0"/>
              <a:t>ConsistentHash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3288828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Become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sv-SE" b="1" i="1" dirty="0" err="1" smtClean="0"/>
              <a:t>Become</a:t>
            </a:r>
            <a:r>
              <a:rPr lang="sv-SE" b="1" dirty="0" smtClean="0"/>
              <a:t> eller </a:t>
            </a:r>
            <a:r>
              <a:rPr lang="sv-SE" b="1" i="1" dirty="0" err="1" smtClean="0"/>
              <a:t>hotswap</a:t>
            </a:r>
            <a:r>
              <a:rPr lang="sv-SE" b="1" dirty="0" smtClean="0"/>
              <a:t> innebär att en </a:t>
            </a:r>
            <a:r>
              <a:rPr lang="sv-SE" b="1" dirty="0" err="1" smtClean="0"/>
              <a:t>actor</a:t>
            </a:r>
            <a:r>
              <a:rPr lang="sv-SE" b="1" dirty="0" smtClean="0"/>
              <a:t> kan byta beteende när den tar emot ett visst meddelande.</a:t>
            </a:r>
          </a:p>
          <a:p>
            <a:pPr marL="0" indent="0">
              <a:buNone/>
            </a:pPr>
            <a:endParaRPr lang="sv-SE" b="1" dirty="0"/>
          </a:p>
          <a:p>
            <a:pPr marL="0" indent="0">
              <a:buNone/>
            </a:pPr>
            <a:r>
              <a:rPr lang="sv-SE" b="1" dirty="0" smtClean="0"/>
              <a:t>I Akka.NET sker detta via metoderna .</a:t>
            </a:r>
            <a:r>
              <a:rPr lang="sv-SE" b="1" i="1" dirty="0" err="1" smtClean="0"/>
              <a:t>Become</a:t>
            </a:r>
            <a:r>
              <a:rPr lang="sv-SE" b="1" dirty="0" smtClean="0"/>
              <a:t> samt </a:t>
            </a:r>
            <a:r>
              <a:rPr lang="sv-SE" b="1" i="1" dirty="0" smtClean="0"/>
              <a:t>.</a:t>
            </a:r>
            <a:r>
              <a:rPr lang="sv-SE" b="1" i="1" dirty="0" err="1" smtClean="0"/>
              <a:t>Unbecome</a:t>
            </a:r>
            <a:endParaRPr lang="sv-SE" b="1" i="1" dirty="0" smtClean="0"/>
          </a:p>
          <a:p>
            <a:pPr marL="0" indent="0">
              <a:buNone/>
            </a:pPr>
            <a:endParaRPr lang="sv-SE" b="1" dirty="0"/>
          </a:p>
          <a:p>
            <a:pPr marL="0" indent="0">
              <a:buNone/>
            </a:pPr>
            <a:r>
              <a:rPr lang="sv-SE" b="1" dirty="0" smtClean="0"/>
              <a:t>Praktiskt när man skapar </a:t>
            </a:r>
            <a:r>
              <a:rPr lang="sv-SE" b="1" dirty="0" err="1" smtClean="0"/>
              <a:t>state</a:t>
            </a:r>
            <a:r>
              <a:rPr lang="sv-SE" b="1" dirty="0" smtClean="0"/>
              <a:t> </a:t>
            </a:r>
            <a:r>
              <a:rPr lang="sv-SE" b="1" dirty="0" err="1" smtClean="0"/>
              <a:t>machines</a:t>
            </a:r>
            <a:r>
              <a:rPr lang="sv-SE" b="1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24477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491285" y="234478"/>
            <a:ext cx="9061789" cy="6358827"/>
          </a:xfrm>
          <a:prstGeom prst="roundRect">
            <a:avLst>
              <a:gd name="adj" fmla="val 3889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49664" y="360946"/>
            <a:ext cx="10515600" cy="64970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Alive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sv-SE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…//annan kod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this.hitpoints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&lt;= 0)</a:t>
            </a:r>
          </a:p>
          <a:p>
            <a:pPr marL="0" indent="0">
              <a:buNone/>
            </a:pP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this.Become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Dead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…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Dead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Receive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Resurrect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&gt;(_ =&gt; {</a:t>
            </a:r>
          </a:p>
          <a:p>
            <a:pPr marL="0" indent="0">
              <a:buNone/>
            </a:pPr>
            <a:r>
              <a:rPr lang="sv-S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sv-SE" dirty="0" err="1" smtClean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this.hitpoints</a:t>
            </a:r>
            <a:r>
              <a:rPr lang="sv-SE" dirty="0" smtClean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this.maxHitpoints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this.Become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Alive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sv-SE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sv-SE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);   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52590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Dependency</a:t>
            </a:r>
            <a:r>
              <a:rPr lang="sv-SE" b="1" dirty="0" smtClean="0"/>
              <a:t> </a:t>
            </a:r>
            <a:r>
              <a:rPr lang="sv-SE" b="1" dirty="0" err="1" smtClean="0"/>
              <a:t>Injection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sv-SE" b="1" dirty="0" smtClean="0"/>
              <a:t>Container kan användas lokalt</a:t>
            </a:r>
          </a:p>
          <a:p>
            <a:r>
              <a:rPr lang="sv-SE" b="1" dirty="0" smtClean="0"/>
              <a:t>Använd service </a:t>
            </a:r>
            <a:r>
              <a:rPr lang="sv-SE" b="1" dirty="0" err="1" smtClean="0"/>
              <a:t>locator</a:t>
            </a:r>
            <a:r>
              <a:rPr lang="sv-SE" b="1" dirty="0" smtClean="0"/>
              <a:t> för </a:t>
            </a:r>
            <a:r>
              <a:rPr lang="sv-SE" b="1" dirty="0" err="1" smtClean="0"/>
              <a:t>remote</a:t>
            </a:r>
            <a:r>
              <a:rPr lang="sv-SE" b="1" dirty="0" smtClean="0"/>
              <a:t> </a:t>
            </a:r>
            <a:r>
              <a:rPr lang="sv-SE" b="1" dirty="0" err="1" smtClean="0"/>
              <a:t>deployed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343643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129"/>
          <p:cNvSpPr/>
          <p:nvPr/>
        </p:nvSpPr>
        <p:spPr>
          <a:xfrm>
            <a:off x="-425686" y="2514600"/>
            <a:ext cx="14481544" cy="1404198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27" name="Down Arrow 126"/>
          <p:cNvSpPr/>
          <p:nvPr/>
        </p:nvSpPr>
        <p:spPr>
          <a:xfrm rot="16200000">
            <a:off x="8684874" y="1954800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26" name="Down Arrow 125"/>
          <p:cNvSpPr/>
          <p:nvPr/>
        </p:nvSpPr>
        <p:spPr>
          <a:xfrm rot="5400000">
            <a:off x="2351906" y="1956141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52" name="Rectangle 151"/>
          <p:cNvSpPr/>
          <p:nvPr/>
        </p:nvSpPr>
        <p:spPr>
          <a:xfrm>
            <a:off x="0" y="3214798"/>
            <a:ext cx="12192000" cy="3754725"/>
          </a:xfrm>
          <a:prstGeom prst="rect">
            <a:avLst/>
          </a:prstGeom>
          <a:solidFill>
            <a:schemeClr val="bg1">
              <a:alpha val="1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28" name="Oval 127"/>
          <p:cNvSpPr/>
          <p:nvPr/>
        </p:nvSpPr>
        <p:spPr>
          <a:xfrm>
            <a:off x="10883447" y="932802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9" name="Oval 128"/>
          <p:cNvSpPr/>
          <p:nvPr/>
        </p:nvSpPr>
        <p:spPr>
          <a:xfrm>
            <a:off x="-2914814" y="932801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2" name="Oval 21"/>
          <p:cNvSpPr/>
          <p:nvPr/>
        </p:nvSpPr>
        <p:spPr>
          <a:xfrm>
            <a:off x="3985482" y="932802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77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25" name="Straight Connector 24"/>
          <p:cNvCxnSpPr>
            <a:stCxn id="33" idx="3"/>
            <a:endCxn id="31" idx="7"/>
          </p:cNvCxnSpPr>
          <p:nvPr/>
        </p:nvCxnSpPr>
        <p:spPr>
          <a:xfrm flipH="1">
            <a:off x="5730129" y="2943295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31" idx="3"/>
            <a:endCxn id="30" idx="7"/>
          </p:cNvCxnSpPr>
          <p:nvPr/>
        </p:nvCxnSpPr>
        <p:spPr>
          <a:xfrm flipH="1">
            <a:off x="5092323" y="3631140"/>
            <a:ext cx="192131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31" idx="5"/>
            <a:endCxn id="29" idx="1"/>
          </p:cNvCxnSpPr>
          <p:nvPr/>
        </p:nvCxnSpPr>
        <p:spPr>
          <a:xfrm>
            <a:off x="5730129" y="3631140"/>
            <a:ext cx="177077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33" idx="5"/>
            <a:endCxn id="32" idx="1"/>
          </p:cNvCxnSpPr>
          <p:nvPr/>
        </p:nvCxnSpPr>
        <p:spPr>
          <a:xfrm>
            <a:off x="6570547" y="2943295"/>
            <a:ext cx="460142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6032570" y="2405317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728431" y="1496257"/>
            <a:ext cx="30194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4000" b="1" dirty="0" err="1" smtClean="0"/>
              <a:t>Actor</a:t>
            </a:r>
            <a:r>
              <a:rPr lang="sv-SE" sz="4000" b="1" dirty="0" smtClean="0"/>
              <a:t> System</a:t>
            </a:r>
            <a:endParaRPr lang="sv-SE" sz="4000" b="1" dirty="0"/>
          </a:p>
        </p:txBody>
      </p:sp>
      <p:sp>
        <p:nvSpPr>
          <p:cNvPr id="29" name="Oval 28"/>
          <p:cNvSpPr/>
          <p:nvPr/>
        </p:nvSpPr>
        <p:spPr>
          <a:xfrm>
            <a:off x="5814904" y="382649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0" name="Oval 29"/>
          <p:cNvSpPr/>
          <p:nvPr/>
        </p:nvSpPr>
        <p:spPr>
          <a:xfrm>
            <a:off x="4554346" y="382649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1" name="Oval 30"/>
          <p:cNvSpPr/>
          <p:nvPr/>
        </p:nvSpPr>
        <p:spPr>
          <a:xfrm>
            <a:off x="5192152" y="3093163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2" name="Oval 31"/>
          <p:cNvSpPr/>
          <p:nvPr/>
        </p:nvSpPr>
        <p:spPr>
          <a:xfrm>
            <a:off x="6938387" y="3093163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</p:spTree>
    <p:extLst>
      <p:ext uri="{BB962C8B-B14F-4D97-AF65-F5344CB8AC3E}">
        <p14:creationId xmlns:p14="http://schemas.microsoft.com/office/powerpoint/2010/main" val="45437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Elbow Connector 20"/>
          <p:cNvCxnSpPr>
            <a:cxnSpLocks noChangeAspect="1"/>
          </p:cNvCxnSpPr>
          <p:nvPr/>
        </p:nvCxnSpPr>
        <p:spPr>
          <a:xfrm rot="-2700000">
            <a:off x="1837509" y="1297578"/>
            <a:ext cx="964535" cy="261256"/>
          </a:xfrm>
          <a:prstGeom prst="bentConnector3">
            <a:avLst/>
          </a:prstGeom>
          <a:ln w="88900" cap="rnd">
            <a:solidFill>
              <a:srgbClr val="50DE94"/>
            </a:solidFill>
            <a:round/>
            <a:headEnd type="oval" w="sm" len="sm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1886393" y="2055223"/>
            <a:ext cx="0" cy="62701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874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568898" y="2033640"/>
            <a:ext cx="6410510" cy="2337192"/>
          </a:xfrm>
          <a:prstGeom prst="roundRect">
            <a:avLst>
              <a:gd name="adj" fmla="val 3889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(account1.Balance &gt; amount)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account1.Withdraw(amount)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account2.Deposit(amount) </a:t>
            </a:r>
          </a:p>
          <a:p>
            <a:r>
              <a:rPr lang="en-US" sz="2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sv-SE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1333500" y="901700"/>
            <a:ext cx="241300" cy="241300"/>
          </a:xfrm>
          <a:prstGeom prst="ellipse">
            <a:avLst/>
          </a:prstGeom>
          <a:solidFill>
            <a:srgbClr val="DB515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1092200" y="1022350"/>
            <a:ext cx="241300" cy="2413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2568898" y="4660900"/>
            <a:ext cx="254000" cy="2540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2568898" y="5041900"/>
            <a:ext cx="254000" cy="254000"/>
          </a:xfrm>
          <a:prstGeom prst="ellipse">
            <a:avLst/>
          </a:prstGeom>
          <a:solidFill>
            <a:srgbClr val="DB515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822898" y="4603234"/>
            <a:ext cx="1097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 err="1" smtClean="0"/>
              <a:t>Thread</a:t>
            </a:r>
            <a:r>
              <a:rPr lang="sv-SE" dirty="0" smtClean="0"/>
              <a:t> 1</a:t>
            </a:r>
            <a:endParaRPr lang="sv-SE" dirty="0"/>
          </a:p>
        </p:txBody>
      </p:sp>
      <p:sp>
        <p:nvSpPr>
          <p:cNvPr id="13" name="TextBox 12"/>
          <p:cNvSpPr txBox="1"/>
          <p:nvPr/>
        </p:nvSpPr>
        <p:spPr>
          <a:xfrm>
            <a:off x="2822898" y="4984234"/>
            <a:ext cx="1097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 err="1" smtClean="0"/>
              <a:t>Thread</a:t>
            </a:r>
            <a:r>
              <a:rPr lang="sv-SE" dirty="0" smtClean="0"/>
              <a:t> 2</a:t>
            </a:r>
            <a:endParaRPr lang="sv-SE" dirty="0"/>
          </a:p>
        </p:txBody>
      </p:sp>
      <p:sp>
        <p:nvSpPr>
          <p:cNvPr id="14" name="TextBox 13"/>
          <p:cNvSpPr txBox="1"/>
          <p:nvPr/>
        </p:nvSpPr>
        <p:spPr>
          <a:xfrm>
            <a:off x="2568898" y="1334608"/>
            <a:ext cx="22397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2400" dirty="0" smtClean="0">
                <a:latin typeface="+mj-lt"/>
              </a:rPr>
              <a:t>Race </a:t>
            </a:r>
            <a:r>
              <a:rPr lang="sv-SE" sz="2400" dirty="0" err="1" smtClean="0">
                <a:latin typeface="+mj-lt"/>
              </a:rPr>
              <a:t>condition</a:t>
            </a:r>
            <a:endParaRPr lang="sv-SE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34817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039 -4.07407E-6 L -0.00039 -4.07407E-6 C 0.00339 0.02686 -0.02721 0.11667 0.02331 0.16505 C 0.0849 0.22408 0.60026 0.14653 0.59714 0.20834 C 0.59349 0.2676 0.08893 0.21852 0.08672 0.28102 C 0.13906 0.34213 0.57461 0.29445 0.55925 0.33912 C 0.58529 0.36598 0.18125 0.3213 0.08945 0.36019 C 0.03997 0.41042 0.55664 0.35787 0.55703 0.40602 C 0.58386 0.45162 0.06393 0.36968 0.0306 0.43797 C 0.00391 0.49607 0.01667 0.51713 0.00886 0.56922 L 0.00886 0.5713 " pathEditMode="relative" rAng="0" ptsTypes="AAAAAAAAAAA">
                                      <p:cBhvr>
                                        <p:cTn id="6" dur="68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83" y="2856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04 -0.0213 L -0.00404 -0.02107 C -0.00026 0.00671 -0.03086 0.10092 0.01966 0.15162 C 0.08125 0.21365 0.59661 0.13217 0.59349 0.19699 C 0.58984 0.25926 0.08529 0.20764 0.08307 0.27338 C 0.13542 0.33727 0.57096 0.28703 0.5556 0.33426 C 0.58164 0.36227 0.1776 0.31527 0.08581 0.35625 C 0.03633 0.40902 0.55299 0.35393 0.55338 0.40439 C 0.58021 0.45208 0.06029 0.3662 0.02695 0.43773 C 0.00026 0.49884 0.01302 0.52083 0.00521 0.57523 L 0.00521 0.57777 " pathEditMode="relative" rAng="0" ptsTypes="AAAAAAAAAAA">
                                      <p:cBhvr>
                                        <p:cTn id="8" dur="7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83" y="299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9498" y="25578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000" b="1" dirty="0" smtClean="0"/>
              <a:t>The End</a:t>
            </a:r>
            <a:endParaRPr lang="sv-SE" sz="8000" b="1" dirty="0"/>
          </a:p>
        </p:txBody>
      </p:sp>
    </p:spTree>
    <p:extLst>
      <p:ext uri="{BB962C8B-B14F-4D97-AF65-F5344CB8AC3E}">
        <p14:creationId xmlns:p14="http://schemas.microsoft.com/office/powerpoint/2010/main" val="4148008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Oval 69"/>
          <p:cNvSpPr/>
          <p:nvPr/>
        </p:nvSpPr>
        <p:spPr>
          <a:xfrm>
            <a:off x="4372457" y="85725"/>
            <a:ext cx="2828443" cy="2619965"/>
          </a:xfrm>
          <a:prstGeom prst="ellipse">
            <a:avLst/>
          </a:prstGeom>
          <a:solidFill>
            <a:srgbClr val="6E4545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71" name="Rounded Rectangle 70"/>
          <p:cNvSpPr/>
          <p:nvPr/>
        </p:nvSpPr>
        <p:spPr>
          <a:xfrm>
            <a:off x="10498866" y="1112631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Actor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 err="1">
                <a:solidFill>
                  <a:schemeClr val="tx1"/>
                </a:solidFill>
              </a:rPr>
              <a:t>class</a:t>
            </a:r>
            <a:r>
              <a:rPr lang="sv-SE" sz="1400" b="1" dirty="0">
                <a:solidFill>
                  <a:schemeClr val="tx1"/>
                </a:solidFill>
              </a:rPr>
              <a:t> Guardian</a:t>
            </a:r>
          </a:p>
        </p:txBody>
      </p:sp>
      <p:sp>
        <p:nvSpPr>
          <p:cNvPr id="72" name="Rounded Rectangle 71"/>
          <p:cNvSpPr/>
          <p:nvPr/>
        </p:nvSpPr>
        <p:spPr>
          <a:xfrm>
            <a:off x="10498866" y="2896123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Actor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 err="1">
                <a:solidFill>
                  <a:schemeClr val="tx1"/>
                </a:solidFill>
              </a:rPr>
              <a:t>class</a:t>
            </a:r>
            <a:r>
              <a:rPr lang="sv-SE" sz="1400" b="1" dirty="0">
                <a:solidFill>
                  <a:schemeClr val="tx1"/>
                </a:solidFill>
              </a:rPr>
              <a:t> </a:t>
            </a:r>
            <a:r>
              <a:rPr lang="sv-SE" sz="1400" b="1" dirty="0" err="1">
                <a:solidFill>
                  <a:schemeClr val="tx1"/>
                </a:solidFill>
              </a:rPr>
              <a:t>MyParent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3" name="Rounded Rectangle 72"/>
          <p:cNvSpPr/>
          <p:nvPr/>
        </p:nvSpPr>
        <p:spPr>
          <a:xfrm>
            <a:off x="10498866" y="4679615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Actor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 err="1">
                <a:solidFill>
                  <a:schemeClr val="tx1"/>
                </a:solidFill>
              </a:rPr>
              <a:t>class</a:t>
            </a:r>
            <a:r>
              <a:rPr lang="sv-SE" sz="1400" b="1" dirty="0">
                <a:solidFill>
                  <a:schemeClr val="tx1"/>
                </a:solidFill>
              </a:rPr>
              <a:t> </a:t>
            </a:r>
            <a:r>
              <a:rPr lang="sv-SE" sz="1400" b="1" dirty="0" err="1">
                <a:solidFill>
                  <a:schemeClr val="tx1"/>
                </a:solidFill>
              </a:rPr>
              <a:t>MyChild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4" name="Rounded Rectangle 73"/>
          <p:cNvSpPr/>
          <p:nvPr/>
        </p:nvSpPr>
        <p:spPr>
          <a:xfrm>
            <a:off x="7800975" y="1112631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ActorContext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5" name="Rounded Rectangle 74"/>
          <p:cNvSpPr/>
          <p:nvPr/>
        </p:nvSpPr>
        <p:spPr>
          <a:xfrm>
            <a:off x="7800975" y="2896123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ActorContext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6" name="Rounded Rectangle 75"/>
          <p:cNvSpPr/>
          <p:nvPr/>
        </p:nvSpPr>
        <p:spPr>
          <a:xfrm>
            <a:off x="7800975" y="4679615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ActorContext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7" name="Rounded Rectangle 76"/>
          <p:cNvSpPr/>
          <p:nvPr/>
        </p:nvSpPr>
        <p:spPr>
          <a:xfrm>
            <a:off x="5103084" y="4679615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Some</a:t>
            </a:r>
            <a:r>
              <a:rPr lang="sv-SE" sz="1100" dirty="0">
                <a:solidFill>
                  <a:schemeClr val="tx1"/>
                </a:solidFill>
              </a:rPr>
              <a:t> supervisor</a:t>
            </a:r>
            <a:br>
              <a:rPr lang="sv-SE" sz="1100" dirty="0">
                <a:solidFill>
                  <a:schemeClr val="tx1"/>
                </a:solidFill>
              </a:rPr>
            </a:br>
            <a:r>
              <a:rPr lang="sv-SE" sz="1400" b="1" dirty="0">
                <a:solidFill>
                  <a:schemeClr val="tx1"/>
                </a:solidFill>
              </a:rPr>
              <a:t>”</a:t>
            </a:r>
            <a:r>
              <a:rPr lang="sv-SE" sz="1400" b="1" dirty="0" err="1">
                <a:solidFill>
                  <a:schemeClr val="tx1"/>
                </a:solidFill>
              </a:rPr>
              <a:t>child</a:t>
            </a:r>
            <a:r>
              <a:rPr lang="sv-SE" sz="1400" b="1" dirty="0">
                <a:solidFill>
                  <a:schemeClr val="tx1"/>
                </a:solidFill>
              </a:rPr>
              <a:t>”</a:t>
            </a:r>
          </a:p>
        </p:txBody>
      </p:sp>
      <p:sp>
        <p:nvSpPr>
          <p:cNvPr id="78" name="Rounded Rectangle 77"/>
          <p:cNvSpPr/>
          <p:nvPr/>
        </p:nvSpPr>
        <p:spPr>
          <a:xfrm>
            <a:off x="5103084" y="2896123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Some</a:t>
            </a:r>
            <a:r>
              <a:rPr lang="sv-SE" sz="1100" dirty="0">
                <a:solidFill>
                  <a:schemeClr val="tx1"/>
                </a:solidFill>
              </a:rPr>
              <a:t> supervisor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>
                <a:solidFill>
                  <a:schemeClr val="tx1"/>
                </a:solidFill>
              </a:rPr>
              <a:t>”</a:t>
            </a:r>
            <a:r>
              <a:rPr lang="sv-SE" sz="1400" b="1" dirty="0" err="1">
                <a:solidFill>
                  <a:schemeClr val="tx1"/>
                </a:solidFill>
              </a:rPr>
              <a:t>parent</a:t>
            </a:r>
            <a:r>
              <a:rPr lang="sv-SE" sz="1400" b="1" dirty="0">
                <a:solidFill>
                  <a:schemeClr val="tx1"/>
                </a:solidFill>
              </a:rPr>
              <a:t>”</a:t>
            </a:r>
          </a:p>
        </p:txBody>
      </p:sp>
      <p:sp>
        <p:nvSpPr>
          <p:cNvPr id="79" name="Rounded Rectangle 78"/>
          <p:cNvSpPr/>
          <p:nvPr/>
        </p:nvSpPr>
        <p:spPr>
          <a:xfrm>
            <a:off x="5103084" y="1112631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>
                <a:solidFill>
                  <a:schemeClr val="tx1"/>
                </a:solidFill>
              </a:rPr>
              <a:t>Guardian supervisor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>
                <a:solidFill>
                  <a:schemeClr val="tx1"/>
                </a:solidFill>
              </a:rPr>
              <a:t>”</a:t>
            </a:r>
            <a:r>
              <a:rPr lang="sv-SE" sz="1400" b="1" dirty="0" err="1">
                <a:solidFill>
                  <a:schemeClr val="tx1"/>
                </a:solidFill>
              </a:rPr>
              <a:t>user</a:t>
            </a:r>
            <a:r>
              <a:rPr lang="sv-SE" sz="1400" b="1" dirty="0">
                <a:solidFill>
                  <a:schemeClr val="tx1"/>
                </a:solidFill>
              </a:rPr>
              <a:t>”</a:t>
            </a:r>
          </a:p>
        </p:txBody>
      </p:sp>
      <p:sp>
        <p:nvSpPr>
          <p:cNvPr id="80" name="Rounded Rectangle 79"/>
          <p:cNvSpPr/>
          <p:nvPr/>
        </p:nvSpPr>
        <p:spPr>
          <a:xfrm>
            <a:off x="76201" y="4679615"/>
            <a:ext cx="3717584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akka.tcp</a:t>
            </a:r>
            <a:r>
              <a:rPr lang="sv-SE" sz="1400" b="1" dirty="0">
                <a:solidFill>
                  <a:schemeClr val="tx1"/>
                </a:solidFill>
              </a:rPr>
              <a:t>://sys@host:8080/</a:t>
            </a:r>
            <a:r>
              <a:rPr lang="sv-SE" sz="1400" b="1" dirty="0" err="1">
                <a:solidFill>
                  <a:schemeClr val="tx1"/>
                </a:solidFill>
              </a:rPr>
              <a:t>user</a:t>
            </a:r>
            <a:r>
              <a:rPr lang="sv-SE" sz="1400" b="1" dirty="0">
                <a:solidFill>
                  <a:schemeClr val="tx1"/>
                </a:solidFill>
              </a:rPr>
              <a:t>/</a:t>
            </a:r>
            <a:r>
              <a:rPr lang="sv-SE" sz="1400" b="1" dirty="0" err="1">
                <a:solidFill>
                  <a:schemeClr val="tx1"/>
                </a:solidFill>
              </a:rPr>
              <a:t>parent</a:t>
            </a:r>
            <a:r>
              <a:rPr lang="sv-SE" sz="1400" b="1" dirty="0">
                <a:solidFill>
                  <a:schemeClr val="tx1"/>
                </a:solidFill>
              </a:rPr>
              <a:t>/</a:t>
            </a:r>
            <a:r>
              <a:rPr lang="sv-SE" sz="1400" b="1" dirty="0" err="1">
                <a:solidFill>
                  <a:schemeClr val="tx1"/>
                </a:solidFill>
              </a:rPr>
              <a:t>child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1" name="Rounded Rectangle 80"/>
          <p:cNvSpPr/>
          <p:nvPr/>
        </p:nvSpPr>
        <p:spPr>
          <a:xfrm>
            <a:off x="76200" y="2896123"/>
            <a:ext cx="3717584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akka.tcp</a:t>
            </a:r>
            <a:r>
              <a:rPr lang="sv-SE" sz="1400" b="1" dirty="0">
                <a:solidFill>
                  <a:schemeClr val="tx1"/>
                </a:solidFill>
              </a:rPr>
              <a:t>://sys@host:8080/</a:t>
            </a:r>
            <a:r>
              <a:rPr lang="sv-SE" sz="1400" b="1" dirty="0" err="1">
                <a:solidFill>
                  <a:schemeClr val="tx1"/>
                </a:solidFill>
              </a:rPr>
              <a:t>user</a:t>
            </a:r>
            <a:r>
              <a:rPr lang="sv-SE" sz="1400" b="1" dirty="0">
                <a:solidFill>
                  <a:schemeClr val="tx1"/>
                </a:solidFill>
              </a:rPr>
              <a:t>/</a:t>
            </a:r>
            <a:r>
              <a:rPr lang="sv-SE" sz="1400" b="1" dirty="0" err="1">
                <a:solidFill>
                  <a:schemeClr val="tx1"/>
                </a:solidFill>
              </a:rPr>
              <a:t>parent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2" name="Rounded Rectangle 81"/>
          <p:cNvSpPr/>
          <p:nvPr/>
        </p:nvSpPr>
        <p:spPr>
          <a:xfrm>
            <a:off x="76201" y="1112631"/>
            <a:ext cx="3717584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akka.tcp</a:t>
            </a:r>
            <a:r>
              <a:rPr lang="sv-SE" sz="1400" b="1" dirty="0">
                <a:solidFill>
                  <a:schemeClr val="tx1"/>
                </a:solidFill>
              </a:rPr>
              <a:t>://sys@host:8080/</a:t>
            </a:r>
            <a:r>
              <a:rPr lang="sv-SE" sz="1400" b="1" dirty="0" err="1">
                <a:solidFill>
                  <a:schemeClr val="tx1"/>
                </a:solidFill>
              </a:rPr>
              <a:t>user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3" name="Rounded Rectangle 82"/>
          <p:cNvSpPr/>
          <p:nvPr/>
        </p:nvSpPr>
        <p:spPr>
          <a:xfrm>
            <a:off x="76200" y="5498976"/>
            <a:ext cx="3717584" cy="575908"/>
          </a:xfrm>
          <a:prstGeom prst="round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ActorPath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4" name="Rounded Rectangle 83"/>
          <p:cNvSpPr/>
          <p:nvPr/>
        </p:nvSpPr>
        <p:spPr>
          <a:xfrm>
            <a:off x="5103086" y="5498976"/>
            <a:ext cx="1388591" cy="575908"/>
          </a:xfrm>
          <a:prstGeom prst="round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ActorRef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5" name="Rounded Rectangle 84"/>
          <p:cNvSpPr/>
          <p:nvPr/>
        </p:nvSpPr>
        <p:spPr>
          <a:xfrm>
            <a:off x="7800976" y="5498976"/>
            <a:ext cx="1388591" cy="575908"/>
          </a:xfrm>
          <a:prstGeom prst="round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ActorCell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6" name="Rounded Rectangle 85"/>
          <p:cNvSpPr/>
          <p:nvPr/>
        </p:nvSpPr>
        <p:spPr>
          <a:xfrm>
            <a:off x="10498866" y="5498976"/>
            <a:ext cx="1388591" cy="575908"/>
          </a:xfrm>
          <a:prstGeom prst="round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</a:t>
            </a:r>
            <a:endParaRPr lang="sv-SE" sz="1400" b="1" dirty="0">
              <a:solidFill>
                <a:schemeClr val="tx1"/>
              </a:solidFill>
            </a:endParaRPr>
          </a:p>
        </p:txBody>
      </p:sp>
      <p:cxnSp>
        <p:nvCxnSpPr>
          <p:cNvPr id="87" name="Straight Arrow Connector 86"/>
          <p:cNvCxnSpPr/>
          <p:nvPr/>
        </p:nvCxnSpPr>
        <p:spPr>
          <a:xfrm>
            <a:off x="3876934" y="1412314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3876935" y="1026376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Path</a:t>
            </a:r>
            <a:endParaRPr lang="sv-SE" dirty="0"/>
          </a:p>
        </p:txBody>
      </p:sp>
      <p:cxnSp>
        <p:nvCxnSpPr>
          <p:cNvPr id="89" name="Straight Arrow Connector 88"/>
          <p:cNvCxnSpPr/>
          <p:nvPr/>
        </p:nvCxnSpPr>
        <p:spPr>
          <a:xfrm>
            <a:off x="3876933" y="3187502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3876934" y="2801564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Path</a:t>
            </a:r>
            <a:endParaRPr lang="sv-SE" dirty="0"/>
          </a:p>
        </p:txBody>
      </p:sp>
      <p:cxnSp>
        <p:nvCxnSpPr>
          <p:cNvPr id="91" name="Straight Arrow Connector 90"/>
          <p:cNvCxnSpPr/>
          <p:nvPr/>
        </p:nvCxnSpPr>
        <p:spPr>
          <a:xfrm>
            <a:off x="3876932" y="4962690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/>
          <p:cNvSpPr txBox="1"/>
          <p:nvPr/>
        </p:nvSpPr>
        <p:spPr>
          <a:xfrm>
            <a:off x="3876933" y="4576752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Path</a:t>
            </a:r>
            <a:endParaRPr lang="sv-SE" dirty="0"/>
          </a:p>
        </p:txBody>
      </p:sp>
      <p:cxnSp>
        <p:nvCxnSpPr>
          <p:cNvPr id="93" name="Straight Arrow Connector 92"/>
          <p:cNvCxnSpPr/>
          <p:nvPr/>
        </p:nvCxnSpPr>
        <p:spPr>
          <a:xfrm>
            <a:off x="6574824" y="1412314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6574825" y="1026376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smtClean="0"/>
              <a:t>Self</a:t>
            </a:r>
            <a:endParaRPr lang="sv-SE" dirty="0"/>
          </a:p>
        </p:txBody>
      </p:sp>
      <p:cxnSp>
        <p:nvCxnSpPr>
          <p:cNvPr id="95" name="Straight Arrow Connector 94"/>
          <p:cNvCxnSpPr/>
          <p:nvPr/>
        </p:nvCxnSpPr>
        <p:spPr>
          <a:xfrm>
            <a:off x="6580872" y="3187503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/>
          <p:cNvSpPr txBox="1"/>
          <p:nvPr/>
        </p:nvSpPr>
        <p:spPr>
          <a:xfrm>
            <a:off x="6580873" y="2801565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smtClean="0"/>
              <a:t>Self</a:t>
            </a:r>
            <a:endParaRPr lang="sv-SE" dirty="0"/>
          </a:p>
        </p:txBody>
      </p:sp>
      <p:cxnSp>
        <p:nvCxnSpPr>
          <p:cNvPr id="97" name="Straight Arrow Connector 96"/>
          <p:cNvCxnSpPr/>
          <p:nvPr/>
        </p:nvCxnSpPr>
        <p:spPr>
          <a:xfrm>
            <a:off x="6574824" y="4962690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6574825" y="4576752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smtClean="0"/>
              <a:t>Self</a:t>
            </a:r>
            <a:endParaRPr lang="sv-SE" dirty="0"/>
          </a:p>
        </p:txBody>
      </p:sp>
      <p:cxnSp>
        <p:nvCxnSpPr>
          <p:cNvPr id="99" name="Straight Arrow Connector 98"/>
          <p:cNvCxnSpPr/>
          <p:nvPr/>
        </p:nvCxnSpPr>
        <p:spPr>
          <a:xfrm>
            <a:off x="9272714" y="1412314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9272715" y="1026376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Context</a:t>
            </a:r>
            <a:endParaRPr lang="sv-SE" dirty="0"/>
          </a:p>
        </p:txBody>
      </p:sp>
      <p:cxnSp>
        <p:nvCxnSpPr>
          <p:cNvPr id="101" name="Straight Arrow Connector 100"/>
          <p:cNvCxnSpPr/>
          <p:nvPr/>
        </p:nvCxnSpPr>
        <p:spPr>
          <a:xfrm>
            <a:off x="9272712" y="3187503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9272713" y="2801565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Context</a:t>
            </a:r>
            <a:endParaRPr lang="sv-SE" dirty="0"/>
          </a:p>
        </p:txBody>
      </p:sp>
      <p:cxnSp>
        <p:nvCxnSpPr>
          <p:cNvPr id="103" name="Straight Arrow Connector 102"/>
          <p:cNvCxnSpPr/>
          <p:nvPr/>
        </p:nvCxnSpPr>
        <p:spPr>
          <a:xfrm>
            <a:off x="9272713" y="4962690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9272714" y="4576752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Context</a:t>
            </a:r>
            <a:endParaRPr lang="sv-SE" dirty="0"/>
          </a:p>
        </p:txBody>
      </p:sp>
      <p:cxnSp>
        <p:nvCxnSpPr>
          <p:cNvPr id="105" name="Straight Arrow Connector 104"/>
          <p:cNvCxnSpPr/>
          <p:nvPr/>
        </p:nvCxnSpPr>
        <p:spPr>
          <a:xfrm rot="2700000">
            <a:off x="6433355" y="2301467"/>
            <a:ext cx="1492835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 rot="2700000">
            <a:off x="6635721" y="1989980"/>
            <a:ext cx="1492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Parent</a:t>
            </a:r>
            <a:endParaRPr lang="sv-SE" dirty="0"/>
          </a:p>
        </p:txBody>
      </p:sp>
      <p:cxnSp>
        <p:nvCxnSpPr>
          <p:cNvPr id="107" name="Straight Arrow Connector 106"/>
          <p:cNvCxnSpPr/>
          <p:nvPr/>
        </p:nvCxnSpPr>
        <p:spPr>
          <a:xfrm rot="18900000">
            <a:off x="6434013" y="4121440"/>
            <a:ext cx="1492835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/>
          <p:cNvSpPr txBox="1"/>
          <p:nvPr/>
        </p:nvSpPr>
        <p:spPr>
          <a:xfrm rot="18900000">
            <a:off x="6291693" y="3794452"/>
            <a:ext cx="1492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smtClean="0"/>
              <a:t>Children</a:t>
            </a:r>
            <a:endParaRPr lang="sv-SE" dirty="0"/>
          </a:p>
        </p:txBody>
      </p:sp>
      <p:sp>
        <p:nvSpPr>
          <p:cNvPr id="109" name="TextBox 108"/>
          <p:cNvSpPr txBox="1"/>
          <p:nvPr/>
        </p:nvSpPr>
        <p:spPr>
          <a:xfrm>
            <a:off x="4556380" y="505516"/>
            <a:ext cx="246715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v-SE" sz="1400" dirty="0" err="1" smtClean="0"/>
              <a:t>ActorSystem</a:t>
            </a:r>
            <a:endParaRPr lang="sv-SE" sz="1400" dirty="0" smtClean="0"/>
          </a:p>
          <a:p>
            <a:pPr algn="ctr"/>
            <a:r>
              <a:rPr lang="sv-SE" sz="1400" dirty="0" err="1"/>
              <a:t>akka.tcp</a:t>
            </a:r>
            <a:r>
              <a:rPr lang="sv-SE" sz="1400" dirty="0"/>
              <a:t>://sys@host:8080/</a:t>
            </a:r>
            <a:r>
              <a:rPr lang="sv-SE" sz="1400" dirty="0" err="1"/>
              <a:t>user</a:t>
            </a:r>
            <a:endParaRPr lang="sv-SE" sz="1400" dirty="0"/>
          </a:p>
          <a:p>
            <a:pPr algn="ctr"/>
            <a:endParaRPr lang="sv-SE" sz="1400" dirty="0"/>
          </a:p>
        </p:txBody>
      </p:sp>
      <p:cxnSp>
        <p:nvCxnSpPr>
          <p:cNvPr id="110" name="Straight Arrow Connector 109"/>
          <p:cNvCxnSpPr/>
          <p:nvPr/>
        </p:nvCxnSpPr>
        <p:spPr>
          <a:xfrm>
            <a:off x="1940473" y="3633731"/>
            <a:ext cx="1" cy="884183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/>
        </p:nvSpPr>
        <p:spPr>
          <a:xfrm>
            <a:off x="1692824" y="3906328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Parent</a:t>
            </a:r>
            <a:endParaRPr lang="sv-SE" dirty="0"/>
          </a:p>
        </p:txBody>
      </p:sp>
      <p:cxnSp>
        <p:nvCxnSpPr>
          <p:cNvPr id="112" name="Straight Arrow Connector 111"/>
          <p:cNvCxnSpPr/>
          <p:nvPr/>
        </p:nvCxnSpPr>
        <p:spPr>
          <a:xfrm>
            <a:off x="1940473" y="1850239"/>
            <a:ext cx="1" cy="884183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>
            <a:off x="1692824" y="2122836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Parent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696284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01250" y="0"/>
            <a:ext cx="2673092" cy="6858000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23" name="Down Arrow 22"/>
          <p:cNvSpPr/>
          <p:nvPr/>
        </p:nvSpPr>
        <p:spPr>
          <a:xfrm>
            <a:off x="935557" y="1047038"/>
            <a:ext cx="2801467" cy="4794318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1374781" y="1695266"/>
            <a:ext cx="1877270" cy="3051984"/>
          </a:xfrm>
          <a:prstGeom prst="roundRect">
            <a:avLst>
              <a:gd name="adj" fmla="val 1958"/>
            </a:avLst>
          </a:prstGeom>
          <a:solidFill>
            <a:srgbClr val="51657F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sv-SE" b="1" dirty="0"/>
          </a:p>
        </p:txBody>
      </p:sp>
      <p:grpSp>
        <p:nvGrpSpPr>
          <p:cNvPr id="34" name="Group 33"/>
          <p:cNvGrpSpPr/>
          <p:nvPr/>
        </p:nvGrpSpPr>
        <p:grpSpPr>
          <a:xfrm>
            <a:off x="5492887" y="1758797"/>
            <a:ext cx="1506773" cy="840795"/>
            <a:chOff x="5469208" y="1771790"/>
            <a:chExt cx="1506773" cy="840795"/>
          </a:xfrm>
          <a:solidFill>
            <a:schemeClr val="bg2">
              <a:lumMod val="40000"/>
              <a:lumOff val="60000"/>
            </a:schemeClr>
          </a:solidFill>
        </p:grpSpPr>
        <p:grpSp>
          <p:nvGrpSpPr>
            <p:cNvPr id="35" name="Group 34"/>
            <p:cNvGrpSpPr/>
            <p:nvPr/>
          </p:nvGrpSpPr>
          <p:grpSpPr>
            <a:xfrm>
              <a:off x="5469208" y="1771790"/>
              <a:ext cx="1506773" cy="840795"/>
              <a:chOff x="5161085" y="3305193"/>
              <a:chExt cx="1781768" cy="994245"/>
            </a:xfrm>
            <a:grpFill/>
          </p:grpSpPr>
          <p:sp>
            <p:nvSpPr>
              <p:cNvPr id="37" name="Oval 36"/>
              <p:cNvSpPr/>
              <p:nvPr/>
            </p:nvSpPr>
            <p:spPr>
              <a:xfrm>
                <a:off x="5161085" y="3833446"/>
                <a:ext cx="465992" cy="4659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5421003" y="3894992"/>
                <a:ext cx="1223880" cy="4044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6346913" y="3703498"/>
                <a:ext cx="595940" cy="5959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5722423" y="3305193"/>
                <a:ext cx="796610" cy="79661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5376780" y="3575189"/>
                <a:ext cx="522025" cy="52202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sp>
          <p:nvSpPr>
            <p:cNvPr id="36" name="TextBox 35"/>
            <p:cNvSpPr txBox="1"/>
            <p:nvPr/>
          </p:nvSpPr>
          <p:spPr>
            <a:xfrm>
              <a:off x="5750495" y="2185775"/>
              <a:ext cx="899221" cy="30777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>
                  <a:solidFill>
                    <a:schemeClr val="bg2">
                      <a:lumMod val="75000"/>
                    </a:schemeClr>
                  </a:solidFill>
                </a:rPr>
                <a:t>Transport</a:t>
              </a:r>
              <a:endParaRPr lang="sv-SE" sz="1400" b="1"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</p:grpSp>
      <p:cxnSp>
        <p:nvCxnSpPr>
          <p:cNvPr id="25" name="Straight Arrow Connector 24"/>
          <p:cNvCxnSpPr/>
          <p:nvPr/>
        </p:nvCxnSpPr>
        <p:spPr>
          <a:xfrm flipH="1">
            <a:off x="4490592" y="2306413"/>
            <a:ext cx="4738905" cy="1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469907" y="1192479"/>
            <a:ext cx="1662250" cy="30777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sv-SE" sz="1400" b="1" dirty="0" smtClean="0"/>
              <a:t>Event-driven </a:t>
            </a:r>
            <a:r>
              <a:rPr lang="sv-SE" sz="1400" b="1" dirty="0" err="1" smtClean="0"/>
              <a:t>thread</a:t>
            </a:r>
            <a:endParaRPr lang="sv-SE" sz="1400" b="1" dirty="0"/>
          </a:p>
        </p:txBody>
      </p:sp>
      <p:grpSp>
        <p:nvGrpSpPr>
          <p:cNvPr id="20" name="Group 19"/>
          <p:cNvGrpSpPr/>
          <p:nvPr/>
        </p:nvGrpSpPr>
        <p:grpSpPr>
          <a:xfrm>
            <a:off x="7488981" y="2013665"/>
            <a:ext cx="1397312" cy="533132"/>
            <a:chOff x="7481963" y="2061647"/>
            <a:chExt cx="1397312" cy="533132"/>
          </a:xfrm>
        </p:grpSpPr>
        <p:sp>
          <p:nvSpPr>
            <p:cNvPr id="42" name="Rounded Rectangle 41"/>
            <p:cNvSpPr/>
            <p:nvPr/>
          </p:nvSpPr>
          <p:spPr>
            <a:xfrm>
              <a:off x="7481963" y="2101133"/>
              <a:ext cx="1397311" cy="493646"/>
            </a:xfrm>
            <a:prstGeom prst="roundRect">
              <a:avLst>
                <a:gd name="adj" fmla="val 6176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err="1"/>
                <a:t>ActorRef</a:t>
              </a:r>
              <a:endParaRPr lang="sv-SE" b="1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7481964" y="2061647"/>
              <a:ext cx="1397311" cy="49364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ActorRef</a:t>
              </a:r>
              <a:endParaRPr lang="sv-SE" sz="1400" b="1" dirty="0"/>
            </a:p>
          </p:txBody>
        </p:sp>
      </p:grpSp>
      <p:sp>
        <p:nvSpPr>
          <p:cNvPr id="29" name="Snip Single Corner Rectangle 28"/>
          <p:cNvSpPr/>
          <p:nvPr/>
        </p:nvSpPr>
        <p:spPr>
          <a:xfrm>
            <a:off x="9385258" y="2156688"/>
            <a:ext cx="224092" cy="301364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bg1"/>
                </a:solidFill>
              </a:rPr>
              <a:t>5</a:t>
            </a:r>
            <a:endParaRPr lang="sv-SE" dirty="0">
              <a:solidFill>
                <a:schemeClr val="bg1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5492887" y="1712358"/>
            <a:ext cx="1506773" cy="840795"/>
            <a:chOff x="5469208" y="1771790"/>
            <a:chExt cx="1506773" cy="840795"/>
          </a:xfrm>
        </p:grpSpPr>
        <p:grpSp>
          <p:nvGrpSpPr>
            <p:cNvPr id="4" name="Group 3"/>
            <p:cNvGrpSpPr/>
            <p:nvPr/>
          </p:nvGrpSpPr>
          <p:grpSpPr>
            <a:xfrm>
              <a:off x="5469208" y="1771790"/>
              <a:ext cx="1506773" cy="840795"/>
              <a:chOff x="5161085" y="3305193"/>
              <a:chExt cx="1781768" cy="994245"/>
            </a:xfrm>
          </p:grpSpPr>
          <p:sp>
            <p:nvSpPr>
              <p:cNvPr id="2" name="Oval 1"/>
              <p:cNvSpPr/>
              <p:nvPr/>
            </p:nvSpPr>
            <p:spPr>
              <a:xfrm>
                <a:off x="5161085" y="3833446"/>
                <a:ext cx="465992" cy="465992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" name="Rectangle 2"/>
              <p:cNvSpPr/>
              <p:nvPr/>
            </p:nvSpPr>
            <p:spPr>
              <a:xfrm>
                <a:off x="5421003" y="3894992"/>
                <a:ext cx="1223880" cy="404446"/>
              </a:xfrm>
              <a:prstGeom prst="rect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6346913" y="3703498"/>
                <a:ext cx="595940" cy="595940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5722423" y="3305193"/>
                <a:ext cx="796610" cy="796610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376780" y="3575189"/>
                <a:ext cx="522025" cy="522025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sp>
          <p:nvSpPr>
            <p:cNvPr id="6" name="TextBox 5"/>
            <p:cNvSpPr txBox="1"/>
            <p:nvPr/>
          </p:nvSpPr>
          <p:spPr>
            <a:xfrm>
              <a:off x="5750495" y="2185775"/>
              <a:ext cx="8992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>
                  <a:solidFill>
                    <a:schemeClr val="bg2">
                      <a:lumMod val="75000"/>
                    </a:schemeClr>
                  </a:solidFill>
                </a:rPr>
                <a:t>Transport</a:t>
              </a:r>
              <a:endParaRPr lang="sv-SE" sz="1400" b="1"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378662" y="1645697"/>
            <a:ext cx="1877270" cy="3051984"/>
            <a:chOff x="1341342" y="1645697"/>
            <a:chExt cx="1877270" cy="3051984"/>
          </a:xfrm>
        </p:grpSpPr>
        <p:sp>
          <p:nvSpPr>
            <p:cNvPr id="7" name="Rounded Rectangle 6"/>
            <p:cNvSpPr/>
            <p:nvPr/>
          </p:nvSpPr>
          <p:spPr>
            <a:xfrm>
              <a:off x="1341342" y="1645697"/>
              <a:ext cx="1877270" cy="3051984"/>
            </a:xfrm>
            <a:prstGeom prst="roundRect">
              <a:avLst>
                <a:gd name="adj" fmla="val 1958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v-SE" b="1" dirty="0" err="1"/>
                <a:t>Actor</a:t>
              </a:r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1431386" y="31951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State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1431386" y="2700734"/>
              <a:ext cx="1697182" cy="414197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Behavior</a:t>
              </a:r>
              <a:endParaRPr lang="sv-SE" sz="1400" b="1" dirty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1431386" y="3677780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SupervisorStrategy</a:t>
              </a:r>
              <a:endParaRPr lang="sv-SE" sz="1400" b="1" dirty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431385" y="41597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Children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1460062" y="2085752"/>
            <a:ext cx="2893316" cy="493645"/>
            <a:chOff x="1460062" y="2085752"/>
            <a:chExt cx="2893316" cy="493645"/>
          </a:xfrm>
        </p:grpSpPr>
        <p:grpSp>
          <p:nvGrpSpPr>
            <p:cNvPr id="19" name="Group 18"/>
            <p:cNvGrpSpPr/>
            <p:nvPr/>
          </p:nvGrpSpPr>
          <p:grpSpPr>
            <a:xfrm>
              <a:off x="1460062" y="2085752"/>
              <a:ext cx="2893316" cy="493645"/>
              <a:chOff x="1460062" y="2085752"/>
              <a:chExt cx="2893316" cy="493645"/>
            </a:xfrm>
          </p:grpSpPr>
          <p:sp>
            <p:nvSpPr>
              <p:cNvPr id="8" name="Can 7"/>
              <p:cNvSpPr/>
              <p:nvPr/>
            </p:nvSpPr>
            <p:spPr>
              <a:xfrm rot="5400000">
                <a:off x="2659897" y="885917"/>
                <a:ext cx="493645" cy="2893316"/>
              </a:xfrm>
              <a:prstGeom prst="can">
                <a:avLst>
                  <a:gd name="adj" fmla="val 33701"/>
                </a:avLst>
              </a:prstGeom>
              <a:solidFill>
                <a:srgbClr val="8C9EB6"/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b="1" dirty="0"/>
              </a:p>
            </p:txBody>
          </p:sp>
          <p:sp>
            <p:nvSpPr>
              <p:cNvPr id="21" name="Snip Single Corner Rectangle 20"/>
              <p:cNvSpPr/>
              <p:nvPr/>
            </p:nvSpPr>
            <p:spPr>
              <a:xfrm>
                <a:off x="2735917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1</a:t>
                </a:r>
              </a:p>
            </p:txBody>
          </p:sp>
          <p:sp>
            <p:nvSpPr>
              <p:cNvPr id="26" name="Snip Single Corner Rectangle 25"/>
              <p:cNvSpPr/>
              <p:nvPr/>
            </p:nvSpPr>
            <p:spPr>
              <a:xfrm>
                <a:off x="3071847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2</a:t>
                </a:r>
              </a:p>
            </p:txBody>
          </p:sp>
          <p:sp>
            <p:nvSpPr>
              <p:cNvPr id="27" name="Snip Single Corner Rectangle 26"/>
              <p:cNvSpPr/>
              <p:nvPr/>
            </p:nvSpPr>
            <p:spPr>
              <a:xfrm>
                <a:off x="3403078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3</a:t>
                </a:r>
              </a:p>
            </p:txBody>
          </p:sp>
          <p:sp>
            <p:nvSpPr>
              <p:cNvPr id="28" name="Snip Single Corner Rectangle 27"/>
              <p:cNvSpPr/>
              <p:nvPr/>
            </p:nvSpPr>
            <p:spPr>
              <a:xfrm>
                <a:off x="3737024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 smtClean="0">
                    <a:solidFill>
                      <a:schemeClr val="bg1"/>
                    </a:solidFill>
                  </a:rPr>
                  <a:t>4</a:t>
                </a:r>
                <a:endParaRPr lang="sv-SE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3" name="Rectangle 32"/>
            <p:cNvSpPr/>
            <p:nvPr/>
          </p:nvSpPr>
          <p:spPr>
            <a:xfrm>
              <a:off x="1667921" y="2216293"/>
              <a:ext cx="1169772" cy="222421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smtClean="0">
                  <a:solidFill>
                    <a:schemeClr val="tx1"/>
                  </a:solidFill>
                </a:rPr>
                <a:t>Mailbox</a:t>
              </a:r>
              <a:endParaRPr lang="sv-SE" sz="14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7597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497204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497204"/>
            <a:ext cx="12192000" cy="5360796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 smtClean="0"/>
              <a:t>Moore’s</a:t>
            </a:r>
            <a:r>
              <a:rPr lang="sv-SE" b="1" dirty="0" smtClean="0"/>
              <a:t> lag</a:t>
            </a:r>
            <a:endParaRPr lang="sv-SE" b="1" dirty="0"/>
          </a:p>
        </p:txBody>
      </p:sp>
      <p:sp>
        <p:nvSpPr>
          <p:cNvPr id="8" name="Rectangle 7"/>
          <p:cNvSpPr/>
          <p:nvPr/>
        </p:nvSpPr>
        <p:spPr>
          <a:xfrm>
            <a:off x="0" y="5284269"/>
            <a:ext cx="12192000" cy="1573731"/>
          </a:xfrm>
          <a:prstGeom prst="rect">
            <a:avLst/>
          </a:prstGeom>
          <a:solidFill>
            <a:srgbClr val="43BFF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2800" b="1" dirty="0" smtClean="0">
                <a:solidFill>
                  <a:schemeClr val="tx1"/>
                </a:solidFill>
              </a:rPr>
              <a:t>Vi kan inte längre bygga snabbare processorer</a:t>
            </a:r>
            <a:br>
              <a:rPr lang="sv-SE" sz="2800" b="1" dirty="0" smtClean="0">
                <a:solidFill>
                  <a:schemeClr val="tx1"/>
                </a:solidFill>
              </a:rPr>
            </a:br>
            <a:r>
              <a:rPr lang="sv-SE" sz="1600" b="1" dirty="0" smtClean="0">
                <a:solidFill>
                  <a:schemeClr val="tx1"/>
                </a:solidFill>
              </a:rPr>
              <a:t>Istället staplar vi små processorer bredvid varandra och kallar dem kärnor</a:t>
            </a:r>
            <a:br>
              <a:rPr lang="sv-SE" sz="1600" b="1" dirty="0" smtClean="0">
                <a:solidFill>
                  <a:schemeClr val="tx1"/>
                </a:solidFill>
              </a:rPr>
            </a:br>
            <a:endParaRPr lang="sv-SE" sz="2800" b="1" dirty="0">
              <a:solidFill>
                <a:schemeClr val="tx1"/>
              </a:solidFill>
            </a:endParaRPr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695701"/>
              </p:ext>
            </p:extLst>
          </p:nvPr>
        </p:nvGraphicFramePr>
        <p:xfrm>
          <a:off x="0" y="1497204"/>
          <a:ext cx="12191999" cy="3787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Rectangle 2"/>
          <p:cNvSpPr/>
          <p:nvPr/>
        </p:nvSpPr>
        <p:spPr>
          <a:xfrm>
            <a:off x="6162675" y="1994170"/>
            <a:ext cx="5714797" cy="2704290"/>
          </a:xfrm>
          <a:prstGeom prst="rect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14952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/>
          <p:cNvSpPr/>
          <p:nvPr/>
        </p:nvSpPr>
        <p:spPr>
          <a:xfrm>
            <a:off x="0" y="33936"/>
            <a:ext cx="12192000" cy="260355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22" idx="0"/>
            <a:endCxn id="3" idx="4"/>
          </p:cNvCxnSpPr>
          <p:nvPr/>
        </p:nvCxnSpPr>
        <p:spPr>
          <a:xfrm flipV="1">
            <a:off x="6057157" y="2479327"/>
            <a:ext cx="1" cy="462421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endCxn id="49" idx="0"/>
          </p:cNvCxnSpPr>
          <p:nvPr/>
        </p:nvCxnSpPr>
        <p:spPr>
          <a:xfrm>
            <a:off x="8283971" y="2479327"/>
            <a:ext cx="0" cy="46088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58" idx="3"/>
            <a:endCxn id="3" idx="7"/>
          </p:cNvCxnSpPr>
          <p:nvPr/>
        </p:nvCxnSpPr>
        <p:spPr>
          <a:xfrm flipH="1">
            <a:off x="6409837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  <a:r>
              <a:rPr lang="sv-SE" b="1" dirty="0" err="1"/>
              <a:t>user</a:t>
            </a:r>
            <a:endParaRPr lang="sv-SE" b="1" dirty="0"/>
          </a:p>
        </p:txBody>
      </p:sp>
      <p:cxnSp>
        <p:nvCxnSpPr>
          <p:cNvPr id="64" name="Straight Connector 63"/>
          <p:cNvCxnSpPr>
            <a:stCxn id="58" idx="5"/>
            <a:endCxn id="63" idx="1"/>
          </p:cNvCxnSpPr>
          <p:nvPr/>
        </p:nvCxnSpPr>
        <p:spPr>
          <a:xfrm>
            <a:off x="7523244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7785208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b="1" dirty="0"/>
              <a:t>/system</a:t>
            </a:r>
          </a:p>
        </p:txBody>
      </p:sp>
      <p:sp>
        <p:nvSpPr>
          <p:cNvPr id="58" name="Oval 57"/>
          <p:cNvSpPr/>
          <p:nvPr/>
        </p:nvSpPr>
        <p:spPr>
          <a:xfrm>
            <a:off x="6671801" y="338189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20" y="922376"/>
            <a:ext cx="3365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err="1"/>
              <a:t>Error</a:t>
            </a:r>
            <a:r>
              <a:rPr lang="sv-SE" sz="4800" b="1" dirty="0"/>
              <a:t> </a:t>
            </a:r>
            <a:r>
              <a:rPr lang="sv-SE" sz="4800" b="1" dirty="0" err="1" smtClean="0"/>
              <a:t>Kernel</a:t>
            </a:r>
            <a:endParaRPr lang="sv-SE" sz="4800" b="1" dirty="0"/>
          </a:p>
        </p:txBody>
      </p:sp>
      <p:sp>
        <p:nvSpPr>
          <p:cNvPr id="22" name="Isosceles Triangle 21"/>
          <p:cNvSpPr/>
          <p:nvPr/>
        </p:nvSpPr>
        <p:spPr>
          <a:xfrm>
            <a:off x="5154367" y="2941748"/>
            <a:ext cx="1805579" cy="1666346"/>
          </a:xfrm>
          <a:prstGeom prst="triangle">
            <a:avLst/>
          </a:prstGeom>
          <a:solidFill>
            <a:srgbClr val="43BFF7"/>
          </a:solidFill>
          <a:ln w="79375" cap="rnd">
            <a:solidFill>
              <a:srgbClr val="43BFF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b" anchorCtr="0"/>
          <a:lstStyle/>
          <a:p>
            <a:pPr algn="ctr"/>
            <a:r>
              <a:rPr lang="sv-SE" b="1" dirty="0" err="1" smtClean="0"/>
              <a:t>User</a:t>
            </a:r>
            <a:r>
              <a:rPr lang="sv-SE" b="1" dirty="0" smtClean="0"/>
              <a:t> </a:t>
            </a:r>
            <a:r>
              <a:rPr lang="sv-SE" b="1" dirty="0" err="1" smtClean="0"/>
              <a:t>actor</a:t>
            </a:r>
            <a:endParaRPr lang="sv-SE" b="1" dirty="0" smtClean="0"/>
          </a:p>
          <a:p>
            <a:pPr algn="ctr"/>
            <a:r>
              <a:rPr lang="sv-SE" b="1" dirty="0" err="1" smtClean="0"/>
              <a:t>Hierarchy</a:t>
            </a:r>
            <a:endParaRPr lang="sv-SE" b="1" dirty="0"/>
          </a:p>
        </p:txBody>
      </p:sp>
      <p:sp>
        <p:nvSpPr>
          <p:cNvPr id="49" name="Isosceles Triangle 48"/>
          <p:cNvSpPr/>
          <p:nvPr/>
        </p:nvSpPr>
        <p:spPr>
          <a:xfrm>
            <a:off x="7381181" y="2940211"/>
            <a:ext cx="1805579" cy="1667883"/>
          </a:xfrm>
          <a:prstGeom prst="triangle">
            <a:avLst/>
          </a:prstGeom>
          <a:solidFill>
            <a:srgbClr val="43BFF7"/>
          </a:solidFill>
          <a:ln w="79375" cap="rnd">
            <a:solidFill>
              <a:srgbClr val="43BFF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b" anchorCtr="0"/>
          <a:lstStyle/>
          <a:p>
            <a:pPr algn="ctr"/>
            <a:r>
              <a:rPr lang="sv-SE" b="1" dirty="0" smtClean="0"/>
              <a:t>System </a:t>
            </a:r>
            <a:r>
              <a:rPr lang="sv-SE" b="1" dirty="0" err="1" smtClean="0"/>
              <a:t>actor</a:t>
            </a:r>
            <a:endParaRPr lang="sv-SE" b="1" dirty="0" smtClean="0"/>
          </a:p>
          <a:p>
            <a:pPr algn="ctr"/>
            <a:r>
              <a:rPr lang="sv-SE" b="1" dirty="0" err="1" smtClean="0"/>
              <a:t>Hierarchy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2910746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 smtClean="0"/>
              <a:t>BroadcastRouter</a:t>
            </a:r>
            <a:endParaRPr lang="sv-SE" b="1" dirty="0"/>
          </a:p>
        </p:txBody>
      </p:sp>
      <p:cxnSp>
        <p:nvCxnSpPr>
          <p:cNvPr id="11" name="Elbow Connector 10"/>
          <p:cNvCxnSpPr>
            <a:stCxn id="4" idx="3"/>
            <a:endCxn id="7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262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4" idx="3"/>
            <a:endCxn id="5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4" idx="3"/>
            <a:endCxn id="6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515163" y="3248905"/>
            <a:ext cx="1000895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nip Single Corner Rectangle 19"/>
          <p:cNvSpPr/>
          <p:nvPr/>
        </p:nvSpPr>
        <p:spPr>
          <a:xfrm>
            <a:off x="2805452" y="3061481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4" name="Snip Single Corner Rectangle 23"/>
          <p:cNvSpPr/>
          <p:nvPr/>
        </p:nvSpPr>
        <p:spPr>
          <a:xfrm>
            <a:off x="2362701" y="305991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2" name="Snip Single Corner Rectangle 31"/>
          <p:cNvSpPr/>
          <p:nvPr/>
        </p:nvSpPr>
        <p:spPr>
          <a:xfrm>
            <a:off x="5940477" y="2446444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3" name="Snip Single Corner Rectangle 32"/>
          <p:cNvSpPr/>
          <p:nvPr/>
        </p:nvSpPr>
        <p:spPr>
          <a:xfrm>
            <a:off x="5497726" y="2444882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4" name="Snip Single Corner Rectangle 33"/>
          <p:cNvSpPr/>
          <p:nvPr/>
        </p:nvSpPr>
        <p:spPr>
          <a:xfrm>
            <a:off x="5940477" y="305483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5" name="Snip Single Corner Rectangle 34"/>
          <p:cNvSpPr/>
          <p:nvPr/>
        </p:nvSpPr>
        <p:spPr>
          <a:xfrm>
            <a:off x="5497726" y="305327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6" name="Snip Single Corner Rectangle 35"/>
          <p:cNvSpPr/>
          <p:nvPr/>
        </p:nvSpPr>
        <p:spPr>
          <a:xfrm>
            <a:off x="5940477" y="365916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7" name="Snip Single Corner Rectangle 36"/>
          <p:cNvSpPr/>
          <p:nvPr/>
        </p:nvSpPr>
        <p:spPr>
          <a:xfrm>
            <a:off x="5497726" y="3657605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</p:spTree>
    <p:extLst>
      <p:ext uri="{BB962C8B-B14F-4D97-AF65-F5344CB8AC3E}">
        <p14:creationId xmlns:p14="http://schemas.microsoft.com/office/powerpoint/2010/main" val="2843472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 smtClean="0"/>
              <a:t>RoundRobinRouter</a:t>
            </a:r>
            <a:endParaRPr lang="sv-SE" b="1" dirty="0"/>
          </a:p>
        </p:txBody>
      </p:sp>
      <p:cxnSp>
        <p:nvCxnSpPr>
          <p:cNvPr id="11" name="Elbow Connector 10"/>
          <p:cNvCxnSpPr>
            <a:stCxn id="4" idx="3"/>
            <a:endCxn id="7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4" idx="3"/>
            <a:endCxn id="5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4" idx="3"/>
            <a:endCxn id="6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1351005" y="3248905"/>
            <a:ext cx="2165053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nip Single Corner Rectangle 19"/>
          <p:cNvSpPr/>
          <p:nvPr/>
        </p:nvSpPr>
        <p:spPr>
          <a:xfrm>
            <a:off x="2805452" y="3061481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4" name="Snip Single Corner Rectangle 23"/>
          <p:cNvSpPr/>
          <p:nvPr/>
        </p:nvSpPr>
        <p:spPr>
          <a:xfrm>
            <a:off x="2362701" y="305991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2" name="Snip Single Corner Rectangle 31"/>
          <p:cNvSpPr/>
          <p:nvPr/>
        </p:nvSpPr>
        <p:spPr>
          <a:xfrm>
            <a:off x="5940477" y="2446444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4" name="Snip Single Corner Rectangle 33"/>
          <p:cNvSpPr/>
          <p:nvPr/>
        </p:nvSpPr>
        <p:spPr>
          <a:xfrm>
            <a:off x="5940477" y="305483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6" name="Snip Single Corner Rectangle 35"/>
          <p:cNvSpPr/>
          <p:nvPr/>
        </p:nvSpPr>
        <p:spPr>
          <a:xfrm>
            <a:off x="5940477" y="365916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1" name="Snip Single Corner Rectangle 20"/>
          <p:cNvSpPr/>
          <p:nvPr/>
        </p:nvSpPr>
        <p:spPr>
          <a:xfrm>
            <a:off x="1919950" y="305327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2" name="Snip Single Corner Rectangle 21"/>
          <p:cNvSpPr/>
          <p:nvPr/>
        </p:nvSpPr>
        <p:spPr>
          <a:xfrm>
            <a:off x="1477199" y="305327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3" name="Snip Single Corner Rectangle 22"/>
          <p:cNvSpPr/>
          <p:nvPr/>
        </p:nvSpPr>
        <p:spPr>
          <a:xfrm>
            <a:off x="5486772" y="2446444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</p:spTree>
    <p:extLst>
      <p:ext uri="{BB962C8B-B14F-4D97-AF65-F5344CB8AC3E}">
        <p14:creationId xmlns:p14="http://schemas.microsoft.com/office/powerpoint/2010/main" val="3611661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Arrow 3"/>
          <p:cNvSpPr/>
          <p:nvPr/>
        </p:nvSpPr>
        <p:spPr>
          <a:xfrm>
            <a:off x="1090628" y="3383284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" name="Right Arrow 4"/>
          <p:cNvSpPr/>
          <p:nvPr/>
        </p:nvSpPr>
        <p:spPr>
          <a:xfrm>
            <a:off x="1090628" y="2477597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1090629" y="1564587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7" name="Rounded Rectangle 6"/>
          <p:cNvSpPr/>
          <p:nvPr/>
        </p:nvSpPr>
        <p:spPr>
          <a:xfrm>
            <a:off x="1393118" y="1415108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575335" y="1415108"/>
            <a:ext cx="842819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558815" y="1415108"/>
            <a:ext cx="868218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Actor2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393117" y="2314210"/>
            <a:ext cx="1457035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129551" y="2319188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Actor3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393118" y="3233805"/>
            <a:ext cx="868218" cy="371474"/>
          </a:xfrm>
          <a:prstGeom prst="roundRect">
            <a:avLst/>
          </a:prstGeom>
          <a:solidFill>
            <a:srgbClr val="50DE94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Actor4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392954" y="3233805"/>
            <a:ext cx="3110346" cy="371474"/>
          </a:xfrm>
          <a:prstGeom prst="roundRect">
            <a:avLst/>
          </a:prstGeom>
          <a:solidFill>
            <a:srgbClr val="50DE94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Actor4</a:t>
            </a:r>
          </a:p>
        </p:txBody>
      </p:sp>
      <p:sp>
        <p:nvSpPr>
          <p:cNvPr id="14" name="Rounded Rectangle 13"/>
          <p:cNvSpPr/>
          <p:nvPr/>
        </p:nvSpPr>
        <p:spPr>
          <a:xfrm rot="16200000">
            <a:off x="-234013" y="2280638"/>
            <a:ext cx="2182849" cy="466435"/>
          </a:xfrm>
          <a:prstGeom prst="roundRect">
            <a:avLst/>
          </a:prstGeom>
          <a:solidFill>
            <a:srgbClr val="8C4A4A"/>
          </a:solidFill>
          <a:ln w="85725" cap="rnd">
            <a:solidFill>
              <a:srgbClr val="8C4A4A">
                <a:alpha val="41000"/>
              </a:srgbClr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err="1" smtClean="0"/>
              <a:t>Thread</a:t>
            </a:r>
            <a:r>
              <a:rPr lang="sv-SE" b="1" dirty="0" smtClean="0"/>
              <a:t> Pool</a:t>
            </a:r>
            <a:endParaRPr lang="sv-SE" b="1" dirty="0"/>
          </a:p>
        </p:txBody>
      </p:sp>
      <p:sp>
        <p:nvSpPr>
          <p:cNvPr id="15" name="Rounded Rectangle 14"/>
          <p:cNvSpPr/>
          <p:nvPr/>
        </p:nvSpPr>
        <p:spPr>
          <a:xfrm>
            <a:off x="4161713" y="2314210"/>
            <a:ext cx="187497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</p:spTree>
    <p:extLst>
      <p:ext uri="{BB962C8B-B14F-4D97-AF65-F5344CB8AC3E}">
        <p14:creationId xmlns:p14="http://schemas.microsoft.com/office/powerpoint/2010/main" val="2591484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Arrow 3"/>
          <p:cNvSpPr/>
          <p:nvPr/>
        </p:nvSpPr>
        <p:spPr>
          <a:xfrm>
            <a:off x="1151184" y="1927462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" name="Rounded Rectangle 4"/>
          <p:cNvSpPr/>
          <p:nvPr/>
        </p:nvSpPr>
        <p:spPr>
          <a:xfrm>
            <a:off x="1359001" y="1777984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Thread1</a:t>
            </a:r>
            <a:endParaRPr lang="sv-SE" sz="1400" b="1" dirty="0"/>
          </a:p>
        </p:txBody>
      </p:sp>
      <p:sp>
        <p:nvSpPr>
          <p:cNvPr id="6" name="Rounded Rectangle 5"/>
          <p:cNvSpPr/>
          <p:nvPr/>
        </p:nvSpPr>
        <p:spPr>
          <a:xfrm>
            <a:off x="2365764" y="1777984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Thread2</a:t>
            </a:r>
            <a:endParaRPr lang="sv-SE" sz="1400" b="1" dirty="0"/>
          </a:p>
        </p:txBody>
      </p:sp>
      <p:sp>
        <p:nvSpPr>
          <p:cNvPr id="7" name="Rounded Rectangle 6"/>
          <p:cNvSpPr/>
          <p:nvPr/>
        </p:nvSpPr>
        <p:spPr>
          <a:xfrm>
            <a:off x="3347128" y="1770663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Thread3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353891" y="1777984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Thread1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360654" y="1777984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Thread2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42018" y="1770663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Thread3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348781" y="1770663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Thread1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355544" y="1770663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Thread2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9336908" y="1763342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Thread3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86748" y="1770663"/>
            <a:ext cx="864436" cy="378795"/>
          </a:xfrm>
          <a:prstGeom prst="roundRect">
            <a:avLst/>
          </a:prstGeom>
          <a:solidFill>
            <a:srgbClr val="8C4A4A"/>
          </a:solidFill>
          <a:ln w="85725" cap="rnd">
            <a:solidFill>
              <a:srgbClr val="8C4A4A">
                <a:alpha val="41000"/>
              </a:srgbClr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err="1" smtClean="0">
                <a:solidFill>
                  <a:schemeClr val="tx1"/>
                </a:solidFill>
              </a:rPr>
              <a:t>Core</a:t>
            </a:r>
            <a:endParaRPr lang="sv-SE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8795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>
                <a:solidFill>
                  <a:schemeClr val="tx1">
                    <a:lumMod val="95000"/>
                  </a:schemeClr>
                </a:solidFill>
              </a:rPr>
              <a:t>Vad är </a:t>
            </a:r>
            <a:r>
              <a:rPr lang="sv-SE" b="1" dirty="0" smtClean="0"/>
              <a:t>akka.net</a:t>
            </a:r>
            <a:r>
              <a:rPr lang="sv-SE" b="1" dirty="0" smtClean="0">
                <a:solidFill>
                  <a:srgbClr val="B04242"/>
                </a:solidFill>
              </a:rPr>
              <a:t> </a:t>
            </a:r>
            <a:r>
              <a:rPr lang="sv-SE" b="1" dirty="0" smtClean="0">
                <a:solidFill>
                  <a:schemeClr val="tx1">
                    <a:lumMod val="95000"/>
                  </a:schemeClr>
                </a:solidFill>
              </a:rPr>
              <a:t>?</a:t>
            </a:r>
            <a:endParaRPr lang="sv-S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Akka.NET är ett </a:t>
            </a:r>
            <a:r>
              <a:rPr lang="sv-SE" b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toolkit</a:t>
            </a:r>
            <a:r>
              <a:rPr lang="sv-SE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för programmering enligt </a:t>
            </a:r>
            <a:r>
              <a:rPr lang="sv-SE" b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Actor</a:t>
            </a:r>
            <a:r>
              <a:rPr lang="sv-SE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sv-SE" b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Model</a:t>
            </a:r>
            <a:r>
              <a:rPr lang="sv-SE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.</a:t>
            </a:r>
          </a:p>
          <a:p>
            <a:pPr marL="0" indent="0">
              <a:buNone/>
            </a:pP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Ursprungligen skrivet i Scala för JVM. </a:t>
            </a:r>
            <a:br>
              <a:rPr lang="sv-SE" b="1" dirty="0" smtClean="0"/>
            </a:br>
            <a:r>
              <a:rPr lang="sv-SE" b="1" dirty="0" smtClean="0"/>
              <a:t>Portat till CLR (snart även Mono)</a:t>
            </a:r>
          </a:p>
          <a:p>
            <a:pPr marL="0" indent="0">
              <a:buNone/>
            </a:pP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Syftet är att erbjuda utvecklare en högre abstraktionsnivå för att skriva feltoleranta, skalbara och samtidiga(</a:t>
            </a:r>
            <a:r>
              <a:rPr lang="sv-SE" b="1" dirty="0" err="1"/>
              <a:t>c</a:t>
            </a:r>
            <a:r>
              <a:rPr lang="sv-SE" b="1" dirty="0" err="1" smtClean="0"/>
              <a:t>oncurrent</a:t>
            </a:r>
            <a:r>
              <a:rPr lang="sv-SE" b="1" dirty="0" smtClean="0"/>
              <a:t>) system.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3023534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 rot="5400000">
            <a:off x="4249356" y="1631090"/>
            <a:ext cx="757989" cy="1239121"/>
            <a:chOff x="934190" y="2550866"/>
            <a:chExt cx="10419610" cy="1740012"/>
          </a:xfrm>
        </p:grpSpPr>
        <p:sp>
          <p:nvSpPr>
            <p:cNvPr id="7" name="Right Arrow 6"/>
            <p:cNvSpPr/>
            <p:nvPr/>
          </p:nvSpPr>
          <p:spPr>
            <a:xfrm>
              <a:off x="934191" y="2550866"/>
              <a:ext cx="10419609" cy="321276"/>
            </a:xfrm>
            <a:prstGeom prst="rightArrow">
              <a:avLst>
                <a:gd name="adj1" fmla="val 50000"/>
                <a:gd name="adj2" fmla="val 96947"/>
              </a:avLst>
            </a:prstGeom>
            <a:gradFill flip="none" rotWithShape="1">
              <a:gsLst>
                <a:gs pos="74000">
                  <a:srgbClr val="C8C8C8"/>
                </a:gs>
                <a:gs pos="0">
                  <a:schemeClr val="accent3">
                    <a:lumMod val="110000"/>
                    <a:satMod val="105000"/>
                    <a:tint val="67000"/>
                    <a:alpha val="0"/>
                  </a:schemeClr>
                </a:gs>
                <a:gs pos="100000">
                  <a:schemeClr val="tx1">
                    <a:lumMod val="9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8" name="Right Arrow 7"/>
            <p:cNvSpPr/>
            <p:nvPr/>
          </p:nvSpPr>
          <p:spPr>
            <a:xfrm>
              <a:off x="934191" y="3023778"/>
              <a:ext cx="10419609" cy="321276"/>
            </a:xfrm>
            <a:prstGeom prst="rightArrow">
              <a:avLst>
                <a:gd name="adj1" fmla="val 50000"/>
                <a:gd name="adj2" fmla="val 96947"/>
              </a:avLst>
            </a:prstGeom>
            <a:gradFill flip="none" rotWithShape="1">
              <a:gsLst>
                <a:gs pos="74000">
                  <a:srgbClr val="C8C8C8"/>
                </a:gs>
                <a:gs pos="0">
                  <a:schemeClr val="accent3">
                    <a:lumMod val="110000"/>
                    <a:satMod val="105000"/>
                    <a:tint val="67000"/>
                    <a:alpha val="0"/>
                  </a:schemeClr>
                </a:gs>
                <a:gs pos="100000">
                  <a:schemeClr val="tx1">
                    <a:lumMod val="9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9" name="Right Arrow 8"/>
            <p:cNvSpPr/>
            <p:nvPr/>
          </p:nvSpPr>
          <p:spPr>
            <a:xfrm>
              <a:off x="934190" y="3496690"/>
              <a:ext cx="10419609" cy="321276"/>
            </a:xfrm>
            <a:prstGeom prst="rightArrow">
              <a:avLst>
                <a:gd name="adj1" fmla="val 50000"/>
                <a:gd name="adj2" fmla="val 96947"/>
              </a:avLst>
            </a:prstGeom>
            <a:gradFill flip="none" rotWithShape="1">
              <a:gsLst>
                <a:gs pos="74000">
                  <a:srgbClr val="C8C8C8"/>
                </a:gs>
                <a:gs pos="0">
                  <a:schemeClr val="accent3">
                    <a:lumMod val="110000"/>
                    <a:satMod val="105000"/>
                    <a:tint val="67000"/>
                    <a:alpha val="0"/>
                  </a:schemeClr>
                </a:gs>
                <a:gs pos="100000">
                  <a:schemeClr val="tx1">
                    <a:lumMod val="9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0" name="Right Arrow 9"/>
            <p:cNvSpPr/>
            <p:nvPr/>
          </p:nvSpPr>
          <p:spPr>
            <a:xfrm>
              <a:off x="934190" y="3969602"/>
              <a:ext cx="10419609" cy="321276"/>
            </a:xfrm>
            <a:prstGeom prst="rightArrow">
              <a:avLst>
                <a:gd name="adj1" fmla="val 50000"/>
                <a:gd name="adj2" fmla="val 96947"/>
              </a:avLst>
            </a:prstGeom>
            <a:gradFill flip="none" rotWithShape="1">
              <a:gsLst>
                <a:gs pos="74000">
                  <a:srgbClr val="C8C8C8"/>
                </a:gs>
                <a:gs pos="0">
                  <a:schemeClr val="accent3">
                    <a:lumMod val="110000"/>
                    <a:satMod val="105000"/>
                    <a:tint val="67000"/>
                    <a:alpha val="0"/>
                  </a:schemeClr>
                </a:gs>
                <a:gs pos="100000">
                  <a:schemeClr val="tx1">
                    <a:lumMod val="9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20"/>
          <a:stretch/>
        </p:blipFill>
        <p:spPr>
          <a:xfrm>
            <a:off x="-1" y="3145133"/>
            <a:ext cx="12195187" cy="3712867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Inga problem!</a:t>
            </a:r>
            <a:endParaRPr lang="sv-SE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5355897" y="1871656"/>
            <a:ext cx="28600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4400" b="1" dirty="0" smtClean="0"/>
              <a:t>X 1 000 000</a:t>
            </a:r>
            <a:endParaRPr lang="sv-SE" sz="4400" b="1" dirty="0"/>
          </a:p>
        </p:txBody>
      </p:sp>
      <p:sp>
        <p:nvSpPr>
          <p:cNvPr id="12" name="Rectangle 11"/>
          <p:cNvSpPr/>
          <p:nvPr/>
        </p:nvSpPr>
        <p:spPr>
          <a:xfrm flipH="1" flipV="1">
            <a:off x="-1" y="3122273"/>
            <a:ext cx="12191999" cy="45719"/>
          </a:xfrm>
          <a:prstGeom prst="rect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/>
          </a:p>
        </p:txBody>
      </p:sp>
    </p:spTree>
    <p:extLst>
      <p:ext uri="{BB962C8B-B14F-4D97-AF65-F5344CB8AC3E}">
        <p14:creationId xmlns:p14="http://schemas.microsoft.com/office/powerpoint/2010/main" val="3583138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smtClean="0"/>
              <a:t>..uh oh!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sv-SE" b="1" dirty="0" smtClean="0">
                <a:effectLst/>
              </a:rPr>
              <a:t>Minnesallokering </a:t>
            </a:r>
          </a:p>
          <a:p>
            <a:r>
              <a:rPr lang="sv-SE" b="1" dirty="0"/>
              <a:t>Race </a:t>
            </a:r>
            <a:r>
              <a:rPr lang="sv-SE" b="1" dirty="0" err="1" smtClean="0"/>
              <a:t>Conditions</a:t>
            </a:r>
            <a:endParaRPr lang="sv-SE" b="1" dirty="0" smtClean="0">
              <a:effectLst/>
            </a:endParaRPr>
          </a:p>
          <a:p>
            <a:r>
              <a:rPr lang="sv-SE" b="1" dirty="0" err="1" smtClean="0">
                <a:effectLst/>
              </a:rPr>
              <a:t>Context</a:t>
            </a:r>
            <a:r>
              <a:rPr lang="sv-SE" b="1" dirty="0" smtClean="0">
                <a:effectLst/>
              </a:rPr>
              <a:t> </a:t>
            </a:r>
            <a:r>
              <a:rPr lang="sv-SE" b="1" dirty="0" err="1" smtClean="0">
                <a:effectLst/>
              </a:rPr>
              <a:t>Switching</a:t>
            </a:r>
            <a:endParaRPr lang="sv-SE" b="1" dirty="0" smtClean="0">
              <a:effectLst/>
            </a:endParaRPr>
          </a:p>
          <a:p>
            <a:r>
              <a:rPr lang="sv-SE" b="1" dirty="0" err="1" smtClean="0">
                <a:effectLst/>
              </a:rPr>
              <a:t>Deadlocks</a:t>
            </a:r>
            <a:endParaRPr lang="sv-SE" b="1" dirty="0">
              <a:effectLst/>
            </a:endParaRPr>
          </a:p>
          <a:p>
            <a:r>
              <a:rPr lang="sv-SE" b="1" dirty="0" err="1" smtClean="0">
                <a:effectLst/>
              </a:rPr>
              <a:t>Livelocks</a:t>
            </a:r>
            <a:endParaRPr lang="sv-SE" b="1" dirty="0">
              <a:effectLst/>
            </a:endParaRPr>
          </a:p>
          <a:p>
            <a:r>
              <a:rPr lang="sv-SE" b="1" dirty="0" smtClean="0">
                <a:effectLst/>
              </a:rPr>
              <a:t>Svår/rörig kod – </a:t>
            </a:r>
            <a:r>
              <a:rPr lang="sv-SE" b="1" dirty="0" err="1" smtClean="0">
                <a:effectLst/>
              </a:rPr>
              <a:t>Monitor.TryEnter</a:t>
            </a:r>
            <a:r>
              <a:rPr lang="sv-SE" b="1" dirty="0" smtClean="0">
                <a:effectLst/>
              </a:rPr>
              <a:t>, </a:t>
            </a:r>
            <a:r>
              <a:rPr lang="sv-SE" b="1" dirty="0" err="1" smtClean="0">
                <a:effectLst/>
              </a:rPr>
              <a:t>WaitHandle</a:t>
            </a:r>
            <a:r>
              <a:rPr lang="sv-SE" b="1" dirty="0" smtClean="0">
                <a:effectLst/>
              </a:rPr>
              <a:t>, </a:t>
            </a:r>
            <a:r>
              <a:rPr lang="sv-SE" b="1" dirty="0" err="1" smtClean="0">
                <a:effectLst/>
              </a:rPr>
              <a:t>AutoResetEvent</a:t>
            </a:r>
            <a:r>
              <a:rPr lang="sv-SE" b="1" dirty="0" smtClean="0">
                <a:effectLst/>
              </a:rPr>
              <a:t> etc.</a:t>
            </a:r>
            <a:endParaRPr lang="sv-SE" b="1" dirty="0">
              <a:effectLst/>
            </a:endParaRPr>
          </a:p>
          <a:p>
            <a:r>
              <a:rPr lang="sv-SE" b="1" dirty="0" smtClean="0">
                <a:effectLst/>
              </a:rPr>
              <a:t>Felhantering?</a:t>
            </a:r>
          </a:p>
          <a:p>
            <a:r>
              <a:rPr lang="sv-SE" b="1" dirty="0" smtClean="0">
                <a:effectLst/>
              </a:rPr>
              <a:t>(</a:t>
            </a:r>
            <a:r>
              <a:rPr lang="sv-SE" b="1" dirty="0" err="1" smtClean="0">
                <a:effectLst/>
              </a:rPr>
              <a:t>Blocking</a:t>
            </a:r>
            <a:r>
              <a:rPr lang="sv-SE" b="1" dirty="0" smtClean="0">
                <a:effectLst/>
              </a:rPr>
              <a:t> IO)</a:t>
            </a:r>
            <a:endParaRPr lang="sv-SE" b="1" dirty="0">
              <a:effectLst/>
            </a:endParaRPr>
          </a:p>
          <a:p>
            <a:pPr marL="0" indent="0">
              <a:buNone/>
            </a:pPr>
            <a:endParaRPr lang="sv-SE" b="1" dirty="0" smtClean="0">
              <a:effectLst/>
            </a:endParaRPr>
          </a:p>
          <a:p>
            <a:pPr marL="0" indent="0">
              <a:buNone/>
            </a:pPr>
            <a:endParaRPr lang="sv-SE" b="1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72883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/>
              <a:t>Minnesallokering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207794" y="1690688"/>
            <a:ext cx="7776411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v-SE" sz="4400" b="1" dirty="0" smtClean="0">
                <a:effectLst/>
              </a:rPr>
              <a:t>1MB på 32bit, 4MB på 64bit </a:t>
            </a:r>
          </a:p>
          <a:p>
            <a:pPr marL="0" indent="0" algn="ctr">
              <a:buNone/>
            </a:pPr>
            <a:r>
              <a:rPr lang="sv-SE" sz="4400" b="1" dirty="0" smtClean="0">
                <a:effectLst/>
              </a:rPr>
              <a:t>…per tråd!!</a:t>
            </a:r>
          </a:p>
        </p:txBody>
      </p:sp>
    </p:spTree>
    <p:extLst>
      <p:ext uri="{BB962C8B-B14F-4D97-AF65-F5344CB8AC3E}">
        <p14:creationId xmlns:p14="http://schemas.microsoft.com/office/powerpoint/2010/main" val="1714711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8329"/>
          <a:stretch/>
        </p:blipFill>
        <p:spPr>
          <a:xfrm>
            <a:off x="0" y="2172235"/>
            <a:ext cx="12192000" cy="467373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Context</a:t>
            </a:r>
            <a:r>
              <a:rPr lang="sv-SE" b="1" dirty="0" smtClean="0"/>
              <a:t> </a:t>
            </a:r>
            <a:r>
              <a:rPr lang="sv-SE" b="1" dirty="0" err="1" smtClean="0"/>
              <a:t>Switching</a:t>
            </a:r>
            <a:endParaRPr lang="sv-SE" b="1" dirty="0"/>
          </a:p>
        </p:txBody>
      </p:sp>
      <p:sp>
        <p:nvSpPr>
          <p:cNvPr id="7" name="Rounded Rectangular Callout 6"/>
          <p:cNvSpPr/>
          <p:nvPr/>
        </p:nvSpPr>
        <p:spPr>
          <a:xfrm>
            <a:off x="4587894" y="2264699"/>
            <a:ext cx="3407847" cy="1189506"/>
          </a:xfrm>
          <a:prstGeom prst="wedgeRoundRectCallout">
            <a:avLst>
              <a:gd name="adj1" fmla="val -20840"/>
              <a:gd name="adj2" fmla="val -67642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err="1"/>
              <a:t>Context</a:t>
            </a:r>
            <a:r>
              <a:rPr lang="sv-SE" b="1" dirty="0"/>
              <a:t> Switch</a:t>
            </a:r>
          </a:p>
          <a:p>
            <a:r>
              <a:rPr lang="sv-SE" b="1" dirty="0"/>
              <a:t>Lagrar undan </a:t>
            </a:r>
            <a:r>
              <a:rPr lang="sv-SE" b="1" dirty="0" err="1"/>
              <a:t>state</a:t>
            </a:r>
            <a:r>
              <a:rPr lang="sv-SE" b="1" dirty="0"/>
              <a:t> för tråd1</a:t>
            </a:r>
          </a:p>
          <a:p>
            <a:r>
              <a:rPr lang="sv-SE" b="1" dirty="0"/>
              <a:t>Läser upp </a:t>
            </a:r>
            <a:r>
              <a:rPr lang="sv-SE" b="1" dirty="0" err="1"/>
              <a:t>state</a:t>
            </a:r>
            <a:r>
              <a:rPr lang="sv-SE" b="1" dirty="0"/>
              <a:t> för tråd 2</a:t>
            </a:r>
          </a:p>
        </p:txBody>
      </p:sp>
      <p:sp>
        <p:nvSpPr>
          <p:cNvPr id="8" name="Right Arrow 7"/>
          <p:cNvSpPr/>
          <p:nvPr/>
        </p:nvSpPr>
        <p:spPr>
          <a:xfrm>
            <a:off x="1439942" y="1690688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9" name="Rounded Rectangle 8"/>
          <p:cNvSpPr/>
          <p:nvPr/>
        </p:nvSpPr>
        <p:spPr>
          <a:xfrm>
            <a:off x="1647759" y="1541210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 smtClean="0"/>
              <a:t>Thread1</a:t>
            </a:r>
            <a:endParaRPr lang="sv-SE" sz="1200" b="1" dirty="0"/>
          </a:p>
        </p:txBody>
      </p:sp>
      <p:sp>
        <p:nvSpPr>
          <p:cNvPr id="10" name="Rounded Rectangle 9"/>
          <p:cNvSpPr/>
          <p:nvPr/>
        </p:nvSpPr>
        <p:spPr>
          <a:xfrm>
            <a:off x="2654522" y="1541210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 smtClean="0"/>
              <a:t>Thread2</a:t>
            </a:r>
            <a:endParaRPr lang="sv-SE" sz="12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3635886" y="1533889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Thread3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642649" y="1541210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Thread1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649412" y="1541210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Thread2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630776" y="1533889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Thread3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7637539" y="1533889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Thread1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8644302" y="1533889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Thread2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9625666" y="1526568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Thread3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575506" y="1533889"/>
            <a:ext cx="864436" cy="378795"/>
          </a:xfrm>
          <a:prstGeom prst="roundRect">
            <a:avLst/>
          </a:prstGeom>
          <a:solidFill>
            <a:srgbClr val="8C4A4A"/>
          </a:solidFill>
          <a:ln w="85725" cap="rnd">
            <a:solidFill>
              <a:srgbClr val="8C4A4A">
                <a:alpha val="41000"/>
              </a:srgbClr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sz="1600" b="1" dirty="0" err="1" smtClean="0">
                <a:solidFill>
                  <a:schemeClr val="tx1"/>
                </a:solidFill>
              </a:rPr>
              <a:t>Core</a:t>
            </a:r>
            <a:endParaRPr lang="sv-SE" sz="1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12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Processor"/>
          <p:cNvGrpSpPr/>
          <p:nvPr/>
        </p:nvGrpSpPr>
        <p:grpSpPr>
          <a:xfrm>
            <a:off x="4662738" y="3954548"/>
            <a:ext cx="2613089" cy="2613088"/>
            <a:chOff x="4662738" y="3954548"/>
            <a:chExt cx="2613089" cy="2613088"/>
          </a:xfrm>
        </p:grpSpPr>
        <p:grpSp>
          <p:nvGrpSpPr>
            <p:cNvPr id="37" name="Group 36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43" name="Freeform 42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44" name="Octagon 43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5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39" name="Rounded Rectangle 38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40" name="Rounded Rectangle 39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41" name="Rounded Rectangle 40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42" name="Rounded Rectangle 41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sp>
        <p:nvSpPr>
          <p:cNvPr id="58" name="Highlight"/>
          <p:cNvSpPr/>
          <p:nvPr/>
        </p:nvSpPr>
        <p:spPr>
          <a:xfrm>
            <a:off x="4418737" y="4234147"/>
            <a:ext cx="1505944" cy="2049888"/>
          </a:xfrm>
          <a:custGeom>
            <a:avLst/>
            <a:gdLst>
              <a:gd name="connsiteX0" fmla="*/ 0 w 956356"/>
              <a:gd name="connsiteY0" fmla="*/ 0 h 906888"/>
              <a:gd name="connsiteX1" fmla="*/ 916842 w 956356"/>
              <a:gd name="connsiteY1" fmla="*/ 114803 h 906888"/>
              <a:gd name="connsiteX2" fmla="*/ 916842 w 956356"/>
              <a:gd name="connsiteY2" fmla="*/ 116706 h 906888"/>
              <a:gd name="connsiteX3" fmla="*/ 944147 w 956356"/>
              <a:gd name="connsiteY3" fmla="*/ 128016 h 906888"/>
              <a:gd name="connsiteX4" fmla="*/ 956356 w 956356"/>
              <a:gd name="connsiteY4" fmla="*/ 157491 h 906888"/>
              <a:gd name="connsiteX5" fmla="*/ 956356 w 956356"/>
              <a:gd name="connsiteY5" fmla="*/ 749397 h 906888"/>
              <a:gd name="connsiteX6" fmla="*/ 944147 w 956356"/>
              <a:gd name="connsiteY6" fmla="*/ 778872 h 906888"/>
              <a:gd name="connsiteX7" fmla="*/ 916842 w 956356"/>
              <a:gd name="connsiteY7" fmla="*/ 790182 h 906888"/>
              <a:gd name="connsiteX8" fmla="*/ 916842 w 956356"/>
              <a:gd name="connsiteY8" fmla="*/ 792085 h 906888"/>
              <a:gd name="connsiteX9" fmla="*/ 0 w 956356"/>
              <a:gd name="connsiteY9" fmla="*/ 906888 h 906888"/>
              <a:gd name="connsiteX0" fmla="*/ 0 w 1628508"/>
              <a:gd name="connsiteY0" fmla="*/ 0 h 1108193"/>
              <a:gd name="connsiteX1" fmla="*/ 1588994 w 1628508"/>
              <a:gd name="connsiteY1" fmla="*/ 316108 h 1108193"/>
              <a:gd name="connsiteX2" fmla="*/ 1588994 w 1628508"/>
              <a:gd name="connsiteY2" fmla="*/ 318011 h 1108193"/>
              <a:gd name="connsiteX3" fmla="*/ 1616299 w 1628508"/>
              <a:gd name="connsiteY3" fmla="*/ 329321 h 1108193"/>
              <a:gd name="connsiteX4" fmla="*/ 1628508 w 1628508"/>
              <a:gd name="connsiteY4" fmla="*/ 358796 h 1108193"/>
              <a:gd name="connsiteX5" fmla="*/ 1628508 w 1628508"/>
              <a:gd name="connsiteY5" fmla="*/ 950702 h 1108193"/>
              <a:gd name="connsiteX6" fmla="*/ 1616299 w 1628508"/>
              <a:gd name="connsiteY6" fmla="*/ 980177 h 1108193"/>
              <a:gd name="connsiteX7" fmla="*/ 1588994 w 1628508"/>
              <a:gd name="connsiteY7" fmla="*/ 991487 h 1108193"/>
              <a:gd name="connsiteX8" fmla="*/ 1588994 w 1628508"/>
              <a:gd name="connsiteY8" fmla="*/ 993390 h 1108193"/>
              <a:gd name="connsiteX9" fmla="*/ 672152 w 1628508"/>
              <a:gd name="connsiteY9" fmla="*/ 1108193 h 1108193"/>
              <a:gd name="connsiteX10" fmla="*/ 0 w 1628508"/>
              <a:gd name="connsiteY10" fmla="*/ 0 h 1108193"/>
              <a:gd name="connsiteX0" fmla="*/ 0 w 1628508"/>
              <a:gd name="connsiteY0" fmla="*/ 0 h 2049888"/>
              <a:gd name="connsiteX1" fmla="*/ 1588994 w 1628508"/>
              <a:gd name="connsiteY1" fmla="*/ 316108 h 2049888"/>
              <a:gd name="connsiteX2" fmla="*/ 1588994 w 1628508"/>
              <a:gd name="connsiteY2" fmla="*/ 318011 h 2049888"/>
              <a:gd name="connsiteX3" fmla="*/ 1616299 w 1628508"/>
              <a:gd name="connsiteY3" fmla="*/ 329321 h 2049888"/>
              <a:gd name="connsiteX4" fmla="*/ 1628508 w 1628508"/>
              <a:gd name="connsiteY4" fmla="*/ 358796 h 2049888"/>
              <a:gd name="connsiteX5" fmla="*/ 1628508 w 1628508"/>
              <a:gd name="connsiteY5" fmla="*/ 950702 h 2049888"/>
              <a:gd name="connsiteX6" fmla="*/ 1616299 w 1628508"/>
              <a:gd name="connsiteY6" fmla="*/ 980177 h 2049888"/>
              <a:gd name="connsiteX7" fmla="*/ 1588994 w 1628508"/>
              <a:gd name="connsiteY7" fmla="*/ 991487 h 2049888"/>
              <a:gd name="connsiteX8" fmla="*/ 1588994 w 1628508"/>
              <a:gd name="connsiteY8" fmla="*/ 993390 h 2049888"/>
              <a:gd name="connsiteX9" fmla="*/ 34119 w 1628508"/>
              <a:gd name="connsiteY9" fmla="*/ 2049888 h 2049888"/>
              <a:gd name="connsiteX10" fmla="*/ 0 w 1628508"/>
              <a:gd name="connsiteY10" fmla="*/ 0 h 2049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28508" h="2049888">
                <a:moveTo>
                  <a:pt x="0" y="0"/>
                </a:moveTo>
                <a:lnTo>
                  <a:pt x="1588994" y="316108"/>
                </a:lnTo>
                <a:lnTo>
                  <a:pt x="1588994" y="318011"/>
                </a:lnTo>
                <a:lnTo>
                  <a:pt x="1616299" y="329321"/>
                </a:lnTo>
                <a:cubicBezTo>
                  <a:pt x="1623843" y="336865"/>
                  <a:pt x="1628508" y="347286"/>
                  <a:pt x="1628508" y="358796"/>
                </a:cubicBezTo>
                <a:lnTo>
                  <a:pt x="1628508" y="950702"/>
                </a:lnTo>
                <a:cubicBezTo>
                  <a:pt x="1628508" y="962213"/>
                  <a:pt x="1623843" y="972634"/>
                  <a:pt x="1616299" y="980177"/>
                </a:cubicBezTo>
                <a:lnTo>
                  <a:pt x="1588994" y="991487"/>
                </a:lnTo>
                <a:lnTo>
                  <a:pt x="1588994" y="993390"/>
                </a:lnTo>
                <a:lnTo>
                  <a:pt x="34119" y="2049888"/>
                </a:lnTo>
                <a:cubicBezTo>
                  <a:pt x="34119" y="1747592"/>
                  <a:pt x="0" y="30229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43BFF7">
                  <a:alpha val="45000"/>
                </a:srgbClr>
              </a:gs>
              <a:gs pos="76000">
                <a:srgbClr val="43BFF7">
                  <a:alpha val="0"/>
                </a:srgbClr>
              </a:gs>
            </a:gsLst>
            <a:lin ang="19800000" scaled="0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 sz="1400" b="1" dirty="0"/>
          </a:p>
        </p:txBody>
      </p:sp>
      <p:grpSp>
        <p:nvGrpSpPr>
          <p:cNvPr id="17" name="ServiceSmall"/>
          <p:cNvGrpSpPr/>
          <p:nvPr/>
        </p:nvGrpSpPr>
        <p:grpSpPr>
          <a:xfrm>
            <a:off x="5261771" y="4551259"/>
            <a:ext cx="674942" cy="675274"/>
            <a:chOff x="5256455" y="4551259"/>
            <a:chExt cx="674942" cy="675274"/>
          </a:xfrm>
        </p:grpSpPr>
        <p:sp>
          <p:nvSpPr>
            <p:cNvPr id="18" name="Rounded Rectangle 17"/>
            <p:cNvSpPr/>
            <p:nvPr/>
          </p:nvSpPr>
          <p:spPr>
            <a:xfrm>
              <a:off x="5256455" y="4551259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bg2">
                <a:lumMod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5285997" y="4671638"/>
              <a:ext cx="615857" cy="434515"/>
              <a:chOff x="5282369" y="4601302"/>
              <a:chExt cx="615857" cy="434515"/>
            </a:xfrm>
          </p:grpSpPr>
          <p:cxnSp>
            <p:nvCxnSpPr>
              <p:cNvPr id="20" name="Straight Connector 19"/>
              <p:cNvCxnSpPr>
                <a:stCxn id="52" idx="3"/>
                <a:endCxn id="33" idx="7"/>
              </p:cNvCxnSpPr>
              <p:nvPr/>
            </p:nvCxnSpPr>
            <p:spPr>
              <a:xfrm flipH="1">
                <a:off x="5509189" y="4751096"/>
                <a:ext cx="52823" cy="54763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1" name="Straight Connector 20"/>
              <p:cNvCxnSpPr>
                <a:stCxn id="33" idx="3"/>
                <a:endCxn id="32" idx="7"/>
              </p:cNvCxnSpPr>
              <p:nvPr/>
            </p:nvCxnSpPr>
            <p:spPr>
              <a:xfrm flipH="1">
                <a:off x="5429834" y="4858819"/>
                <a:ext cx="26395" cy="29513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2" name="Straight Connector 21"/>
              <p:cNvCxnSpPr>
                <a:stCxn id="32" idx="3"/>
                <a:endCxn id="56" idx="7"/>
              </p:cNvCxnSpPr>
              <p:nvPr/>
            </p:nvCxnSpPr>
            <p:spPr>
              <a:xfrm flipH="1">
                <a:off x="5346297" y="4941292"/>
                <a:ext cx="30576" cy="29138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3" name="Straight Connector 22"/>
              <p:cNvCxnSpPr>
                <a:stCxn id="33" idx="5"/>
                <a:endCxn id="31" idx="1"/>
              </p:cNvCxnSpPr>
              <p:nvPr/>
            </p:nvCxnSpPr>
            <p:spPr>
              <a:xfrm>
                <a:off x="5509189" y="4858819"/>
                <a:ext cx="28321" cy="30735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4" name="Straight Connector 23"/>
              <p:cNvCxnSpPr>
                <a:stCxn id="32" idx="5"/>
                <a:endCxn id="30" idx="1"/>
              </p:cNvCxnSpPr>
              <p:nvPr/>
            </p:nvCxnSpPr>
            <p:spPr>
              <a:xfrm>
                <a:off x="5429834" y="4941292"/>
                <a:ext cx="26395" cy="30597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5" name="Straight Connector 24"/>
              <p:cNvCxnSpPr>
                <a:stCxn id="34" idx="5"/>
                <a:endCxn id="47" idx="1"/>
              </p:cNvCxnSpPr>
              <p:nvPr/>
            </p:nvCxnSpPr>
            <p:spPr>
              <a:xfrm>
                <a:off x="5723154" y="4858819"/>
                <a:ext cx="30040" cy="30735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6" name="Straight Connector 25"/>
              <p:cNvCxnSpPr>
                <a:stCxn id="47" idx="3"/>
                <a:endCxn id="48" idx="7"/>
              </p:cNvCxnSpPr>
              <p:nvPr/>
            </p:nvCxnSpPr>
            <p:spPr>
              <a:xfrm flipH="1">
                <a:off x="5725050" y="4942514"/>
                <a:ext cx="28144" cy="29209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7" name="Straight Connector 26"/>
              <p:cNvCxnSpPr>
                <a:stCxn id="47" idx="4"/>
                <a:endCxn id="49" idx="0"/>
              </p:cNvCxnSpPr>
              <p:nvPr/>
            </p:nvCxnSpPr>
            <p:spPr>
              <a:xfrm>
                <a:off x="5779674" y="4953482"/>
                <a:ext cx="0" cy="7272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8" name="Straight Connector 27"/>
              <p:cNvCxnSpPr>
                <a:stCxn id="52" idx="5"/>
                <a:endCxn id="34" idx="1"/>
              </p:cNvCxnSpPr>
              <p:nvPr/>
            </p:nvCxnSpPr>
            <p:spPr>
              <a:xfrm>
                <a:off x="5614972" y="4751096"/>
                <a:ext cx="55221" cy="54763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/>
              <p:cNvCxnSpPr>
                <a:stCxn id="47" idx="5"/>
                <a:endCxn id="50" idx="1"/>
              </p:cNvCxnSpPr>
              <p:nvPr/>
            </p:nvCxnSpPr>
            <p:spPr>
              <a:xfrm>
                <a:off x="5806154" y="4942514"/>
                <a:ext cx="28144" cy="29375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sp>
            <p:nvSpPr>
              <p:cNvPr id="30" name="Oval 29"/>
              <p:cNvSpPr/>
              <p:nvPr/>
            </p:nvSpPr>
            <p:spPr>
              <a:xfrm>
                <a:off x="5445261" y="4960920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5526542" y="4878585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365905" y="4877364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5445261" y="4794890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5659225" y="4794890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5742225" y="4878585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5661121" y="4960754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5742225" y="4960754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5823329" y="4960920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cxnSp>
            <p:nvCxnSpPr>
              <p:cNvPr id="51" name="Straight Connector 50"/>
              <p:cNvCxnSpPr>
                <a:stCxn id="55" idx="3"/>
                <a:endCxn id="52" idx="7"/>
              </p:cNvCxnSpPr>
              <p:nvPr/>
            </p:nvCxnSpPr>
            <p:spPr>
              <a:xfrm flipH="1">
                <a:off x="5614972" y="4665230"/>
                <a:ext cx="30637" cy="32905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sp>
            <p:nvSpPr>
              <p:cNvPr id="52" name="Oval 51"/>
              <p:cNvSpPr/>
              <p:nvPr/>
            </p:nvSpPr>
            <p:spPr>
              <a:xfrm>
                <a:off x="5551044" y="4687167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cxnSp>
            <p:nvCxnSpPr>
              <p:cNvPr id="53" name="Straight Connector 52"/>
              <p:cNvCxnSpPr>
                <a:stCxn id="55" idx="5"/>
                <a:endCxn id="54" idx="1"/>
              </p:cNvCxnSpPr>
              <p:nvPr/>
            </p:nvCxnSpPr>
            <p:spPr>
              <a:xfrm>
                <a:off x="5698570" y="4665230"/>
                <a:ext cx="30637" cy="32905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sp>
            <p:nvSpPr>
              <p:cNvPr id="54" name="Oval 53"/>
              <p:cNvSpPr/>
              <p:nvPr/>
            </p:nvSpPr>
            <p:spPr>
              <a:xfrm>
                <a:off x="5718239" y="4687167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5634641" y="4601302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5282369" y="4959461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</p:grpSp>
      </p:grpSp>
      <p:sp>
        <p:nvSpPr>
          <p:cNvPr id="10" name="Rounded Rectangle 9"/>
          <p:cNvSpPr/>
          <p:nvPr/>
        </p:nvSpPr>
        <p:spPr>
          <a:xfrm>
            <a:off x="2476499" y="4228333"/>
            <a:ext cx="2062800" cy="2063074"/>
          </a:xfrm>
          <a:prstGeom prst="roundRect">
            <a:avLst>
              <a:gd name="adj" fmla="val 6970"/>
            </a:avLst>
          </a:prstGeom>
          <a:solidFill>
            <a:srgbClr val="333F50"/>
          </a:solidFill>
          <a:ln w="190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smtClean="0"/>
              <a:t>Service</a:t>
            </a:r>
            <a:endParaRPr lang="sv-SE" b="1" dirty="0"/>
          </a:p>
        </p:txBody>
      </p:sp>
      <p:sp>
        <p:nvSpPr>
          <p:cNvPr id="11" name="Call"/>
          <p:cNvSpPr/>
          <p:nvPr/>
        </p:nvSpPr>
        <p:spPr>
          <a:xfrm>
            <a:off x="485420" y="4969053"/>
            <a:ext cx="2473200" cy="585666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E95959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smtClean="0">
                <a:solidFill>
                  <a:schemeClr val="tx1"/>
                </a:solidFill>
              </a:rPr>
              <a:t>Anrop</a:t>
            </a:r>
            <a:endParaRPr lang="sv-SE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562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10" grpId="0" animBg="1"/>
      <p:bldP spid="11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Alternativ?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12858"/>
          </a:xfrm>
        </p:spPr>
        <p:txBody>
          <a:bodyPr>
            <a:normAutofit fontScale="85000" lnSpcReduction="20000"/>
          </a:bodyPr>
          <a:lstStyle/>
          <a:p>
            <a:r>
              <a:rPr lang="sv-SE" b="1" dirty="0" smtClean="0"/>
              <a:t>Task </a:t>
            </a:r>
            <a:r>
              <a:rPr lang="sv-SE" b="1" dirty="0" err="1" smtClean="0"/>
              <a:t>Parallel</a:t>
            </a:r>
            <a:r>
              <a:rPr lang="sv-SE" b="1" dirty="0" smtClean="0"/>
              <a:t> </a:t>
            </a:r>
            <a:r>
              <a:rPr lang="sv-SE" b="1" dirty="0" err="1" smtClean="0"/>
              <a:t>Library</a:t>
            </a:r>
            <a:r>
              <a:rPr lang="sv-SE" b="1" dirty="0" smtClean="0"/>
              <a:t> – Tasks + C# </a:t>
            </a:r>
            <a:r>
              <a:rPr lang="sv-SE" b="1" dirty="0" err="1" smtClean="0"/>
              <a:t>async</a:t>
            </a:r>
            <a:r>
              <a:rPr lang="sv-SE" b="1" dirty="0" smtClean="0"/>
              <a:t> </a:t>
            </a:r>
            <a:r>
              <a:rPr lang="sv-SE" b="1" dirty="0" err="1" smtClean="0"/>
              <a:t>await</a:t>
            </a:r>
            <a:endParaRPr lang="sv-SE" b="1" dirty="0" smtClean="0"/>
          </a:p>
          <a:p>
            <a:pPr lvl="1"/>
            <a:r>
              <a:rPr lang="sv-SE" b="1" dirty="0" err="1" smtClean="0"/>
              <a:t>InProc</a:t>
            </a:r>
            <a:endParaRPr lang="sv-SE" b="1" dirty="0" smtClean="0"/>
          </a:p>
          <a:p>
            <a:pPr lvl="1"/>
            <a:r>
              <a:rPr lang="sv-SE" b="1" dirty="0" smtClean="0"/>
              <a:t>Asynkront jobb med  0 eller 1 returvärde.</a:t>
            </a:r>
          </a:p>
          <a:p>
            <a:pPr marL="457200" lvl="1" indent="0">
              <a:buNone/>
            </a:pPr>
            <a:endParaRPr lang="sv-SE" b="1" dirty="0" smtClean="0"/>
          </a:p>
          <a:p>
            <a:r>
              <a:rPr lang="sv-SE" b="1" dirty="0" smtClean="0"/>
              <a:t>Task </a:t>
            </a:r>
            <a:r>
              <a:rPr lang="sv-SE" b="1" dirty="0" err="1" smtClean="0"/>
              <a:t>Parallel</a:t>
            </a:r>
            <a:r>
              <a:rPr lang="sv-SE" b="1" dirty="0" smtClean="0"/>
              <a:t> </a:t>
            </a:r>
            <a:r>
              <a:rPr lang="sv-SE" b="1" dirty="0" err="1" smtClean="0"/>
              <a:t>Library</a:t>
            </a:r>
            <a:r>
              <a:rPr lang="sv-SE" b="1" dirty="0" smtClean="0"/>
              <a:t> – </a:t>
            </a:r>
            <a:r>
              <a:rPr lang="sv-SE" b="1" dirty="0" err="1" smtClean="0"/>
              <a:t>DataFlow</a:t>
            </a:r>
            <a:endParaRPr lang="sv-SE" b="1" dirty="0" smtClean="0"/>
          </a:p>
          <a:p>
            <a:pPr lvl="1"/>
            <a:r>
              <a:rPr lang="sv-SE" b="1" dirty="0" err="1" smtClean="0"/>
              <a:t>InProc</a:t>
            </a:r>
            <a:endParaRPr lang="sv-SE" b="1" dirty="0" smtClean="0"/>
          </a:p>
          <a:p>
            <a:pPr lvl="1"/>
            <a:r>
              <a:rPr lang="sv-SE" b="1" dirty="0" smtClean="0"/>
              <a:t>Asynkrona byggstenar för att skapa flöden av information.</a:t>
            </a:r>
          </a:p>
          <a:p>
            <a:pPr marL="457200" lvl="1" indent="0">
              <a:buNone/>
            </a:pPr>
            <a:endParaRPr lang="sv-SE" b="1" dirty="0" smtClean="0"/>
          </a:p>
          <a:p>
            <a:r>
              <a:rPr lang="sv-SE" b="1" dirty="0" err="1" smtClean="0"/>
              <a:t>Reactive</a:t>
            </a:r>
            <a:r>
              <a:rPr lang="sv-SE" b="1" dirty="0" smtClean="0"/>
              <a:t> Extensions</a:t>
            </a:r>
          </a:p>
          <a:p>
            <a:pPr lvl="1"/>
            <a:r>
              <a:rPr lang="sv-SE" b="1" dirty="0" err="1" smtClean="0"/>
              <a:t>InProc</a:t>
            </a:r>
            <a:endParaRPr lang="sv-SE" b="1" dirty="0" smtClean="0"/>
          </a:p>
          <a:p>
            <a:pPr lvl="1"/>
            <a:r>
              <a:rPr lang="sv-SE" b="1" dirty="0" smtClean="0"/>
              <a:t>Filtrerar och aggregerar strömmar av data.</a:t>
            </a:r>
          </a:p>
          <a:p>
            <a:pPr marL="457200" lvl="1" indent="0">
              <a:buNone/>
            </a:pPr>
            <a:endParaRPr lang="sv-SE" b="1" dirty="0" smtClean="0"/>
          </a:p>
          <a:p>
            <a:r>
              <a:rPr lang="sv-SE" b="1" dirty="0" err="1" smtClean="0"/>
              <a:t>Parallel</a:t>
            </a:r>
            <a:r>
              <a:rPr lang="sv-SE" b="1" dirty="0" smtClean="0"/>
              <a:t> Linq</a:t>
            </a:r>
          </a:p>
          <a:p>
            <a:pPr lvl="1"/>
            <a:r>
              <a:rPr lang="sv-SE" b="1" dirty="0" err="1" smtClean="0"/>
              <a:t>InProc</a:t>
            </a:r>
            <a:endParaRPr lang="sv-SE" b="1" dirty="0" smtClean="0"/>
          </a:p>
          <a:p>
            <a:pPr lvl="1"/>
            <a:r>
              <a:rPr lang="sv-SE" b="1" dirty="0" smtClean="0"/>
              <a:t>Partitionerar jobb i mindre delar och bearbetar parallellt.</a:t>
            </a:r>
          </a:p>
        </p:txBody>
      </p:sp>
    </p:spTree>
    <p:extLst>
      <p:ext uri="{BB962C8B-B14F-4D97-AF65-F5344CB8AC3E}">
        <p14:creationId xmlns:p14="http://schemas.microsoft.com/office/powerpoint/2010/main" val="2956139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88650" y="314743"/>
            <a:ext cx="2439404" cy="311286"/>
            <a:chOff x="310829" y="1997628"/>
            <a:chExt cx="2439404" cy="311286"/>
          </a:xfrm>
        </p:grpSpPr>
        <p:sp>
          <p:nvSpPr>
            <p:cNvPr id="5" name="Rectangle 4"/>
            <p:cNvSpPr/>
            <p:nvPr/>
          </p:nvSpPr>
          <p:spPr>
            <a:xfrm>
              <a:off x="310829" y="1997628"/>
              <a:ext cx="311286" cy="31128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236886" y="1997628"/>
              <a:ext cx="311286" cy="311286"/>
            </a:xfrm>
            <a:prstGeom prst="rect">
              <a:avLst/>
            </a:prstGeom>
            <a:solidFill>
              <a:srgbClr val="BF9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7" name="Rectangle 6"/>
            <p:cNvSpPr/>
            <p:nvPr/>
          </p:nvSpPr>
          <p:spPr>
            <a:xfrm>
              <a:off x="616008" y="1997628"/>
              <a:ext cx="311286" cy="311286"/>
            </a:xfrm>
            <a:prstGeom prst="rect">
              <a:avLst/>
            </a:prstGeom>
            <a:solidFill>
              <a:srgbClr val="50DE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8" name="Rectangle 7"/>
            <p:cNvSpPr/>
            <p:nvPr/>
          </p:nvSpPr>
          <p:spPr>
            <a:xfrm>
              <a:off x="926447" y="1997628"/>
              <a:ext cx="311286" cy="311286"/>
            </a:xfrm>
            <a:prstGeom prst="rect">
              <a:avLst/>
            </a:prstGeom>
            <a:solidFill>
              <a:srgbClr val="43BF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533585" y="1997628"/>
              <a:ext cx="311286" cy="311286"/>
            </a:xfrm>
            <a:prstGeom prst="rect">
              <a:avLst/>
            </a:prstGeom>
            <a:solidFill>
              <a:srgbClr val="E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35372" y="1997628"/>
              <a:ext cx="311286" cy="311286"/>
            </a:xfrm>
            <a:prstGeom prst="rect">
              <a:avLst/>
            </a:prstGeom>
            <a:solidFill>
              <a:srgbClr val="637B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127661" y="1997628"/>
              <a:ext cx="311286" cy="311286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438947" y="1997628"/>
              <a:ext cx="311286" cy="3112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grpSp>
        <p:nvGrpSpPr>
          <p:cNvPr id="13" name="Processor"/>
          <p:cNvGrpSpPr/>
          <p:nvPr/>
        </p:nvGrpSpPr>
        <p:grpSpPr>
          <a:xfrm>
            <a:off x="3120343" y="308337"/>
            <a:ext cx="2613089" cy="2613088"/>
            <a:chOff x="4662738" y="3954548"/>
            <a:chExt cx="2613089" cy="2613088"/>
          </a:xfrm>
        </p:grpSpPr>
        <p:grpSp>
          <p:nvGrpSpPr>
            <p:cNvPr id="14" name="Group 13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20" name="Freeform 19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21" name="Octagon 20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2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7" name="Rounded Rectangle 16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8" name="Rounded Rectangle 17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45186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061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Vad är </a:t>
            </a:r>
            <a:r>
              <a:rPr lang="sv-SE" b="1" i="1" dirty="0" smtClean="0"/>
              <a:t>”Race </a:t>
            </a:r>
            <a:r>
              <a:rPr lang="sv-SE" b="1" i="1" dirty="0" err="1" smtClean="0"/>
              <a:t>Conditions</a:t>
            </a:r>
            <a:r>
              <a:rPr lang="sv-SE" b="1" i="1" dirty="0" smtClean="0"/>
              <a:t>”</a:t>
            </a:r>
            <a:r>
              <a:rPr lang="sv-SE" b="1" dirty="0" smtClean="0"/>
              <a:t>?</a:t>
            </a:r>
            <a:endParaRPr lang="sv-SE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7340364" y="4365914"/>
            <a:ext cx="401343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i="1" dirty="0">
                <a:solidFill>
                  <a:srgbClr val="43BFF7"/>
                </a:solidFill>
              </a:rPr>
              <a:t>Knock </a:t>
            </a:r>
            <a:r>
              <a:rPr lang="en-US" sz="4400" b="1" i="1" dirty="0" err="1" smtClean="0">
                <a:solidFill>
                  <a:srgbClr val="43BFF7"/>
                </a:solidFill>
              </a:rPr>
              <a:t>knock</a:t>
            </a:r>
            <a:r>
              <a:rPr lang="en-US" sz="4400" b="1" i="1" dirty="0" smtClean="0">
                <a:solidFill>
                  <a:srgbClr val="43BFF7"/>
                </a:solidFill>
              </a:rPr>
              <a:t>!</a:t>
            </a:r>
          </a:p>
          <a:p>
            <a:r>
              <a:rPr lang="en-US" sz="4400" b="1" i="1" dirty="0" smtClean="0">
                <a:solidFill>
                  <a:srgbClr val="43BFF7"/>
                </a:solidFill>
              </a:rPr>
              <a:t>Race </a:t>
            </a:r>
            <a:r>
              <a:rPr lang="en-US" sz="4400" b="1" i="1" dirty="0">
                <a:solidFill>
                  <a:srgbClr val="43BFF7"/>
                </a:solidFill>
              </a:rPr>
              <a:t>condition </a:t>
            </a:r>
            <a:endParaRPr lang="en-US" sz="4400" b="1" i="1" dirty="0" smtClean="0">
              <a:solidFill>
                <a:srgbClr val="43BFF7"/>
              </a:solidFill>
            </a:endParaRPr>
          </a:p>
          <a:p>
            <a:r>
              <a:rPr lang="en-US" sz="4400" b="1" i="1" dirty="0" smtClean="0">
                <a:solidFill>
                  <a:srgbClr val="43BFF7"/>
                </a:solidFill>
              </a:rPr>
              <a:t>Who's </a:t>
            </a:r>
            <a:r>
              <a:rPr lang="en-US" sz="4400" b="1" i="1" dirty="0">
                <a:solidFill>
                  <a:srgbClr val="43BFF7"/>
                </a:solidFill>
              </a:rPr>
              <a:t>there?</a:t>
            </a:r>
            <a:endParaRPr lang="sv-SE" sz="4400" b="1" i="1" dirty="0">
              <a:solidFill>
                <a:srgbClr val="43BFF7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410914" y="2033640"/>
            <a:ext cx="6444818" cy="2337192"/>
          </a:xfrm>
          <a:prstGeom prst="roundRect">
            <a:avLst>
              <a:gd name="adj" fmla="val 3889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account.Balance</a:t>
            </a:r>
            <a:r>
              <a:rPr lang="en-US" sz="2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smtClean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&gt;=</a:t>
            </a:r>
            <a:r>
              <a:rPr lang="en-US" sz="2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amount</a:t>
            </a:r>
            <a:r>
              <a:rPr lang="en-US" sz="2800" dirty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account</a:t>
            </a:r>
            <a:r>
              <a:rPr lang="en-US" sz="2800" dirty="0" err="1" smtClean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Withdraw</a:t>
            </a:r>
            <a:r>
              <a:rPr lang="en-US" sz="2800" dirty="0" smtClean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amount</a:t>
            </a:r>
            <a:r>
              <a:rPr lang="en-US" sz="2800" dirty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sv-SE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-780101" y="1570038"/>
            <a:ext cx="241300" cy="241300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DB515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17" name="Right Arrow 16"/>
          <p:cNvSpPr/>
          <p:nvPr/>
        </p:nvSpPr>
        <p:spPr>
          <a:xfrm>
            <a:off x="-840874" y="1566826"/>
            <a:ext cx="241300" cy="241300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855732" y="2033640"/>
            <a:ext cx="3944678" cy="2337192"/>
          </a:xfrm>
          <a:prstGeom prst="rect">
            <a:avLst/>
          </a:prstGeom>
          <a:solidFill>
            <a:srgbClr val="5061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sv-SE" dirty="0" err="1" smtClean="0"/>
              <a:t>Account.Balance</a:t>
            </a:r>
            <a:r>
              <a:rPr lang="sv-SE" dirty="0" smtClean="0"/>
              <a:t>: 	1000</a:t>
            </a:r>
            <a:br>
              <a:rPr lang="sv-SE" dirty="0" smtClean="0"/>
            </a:br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1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 </a:t>
            </a:r>
            <a:r>
              <a:rPr lang="sv-SE" dirty="0" smtClean="0">
                <a:solidFill>
                  <a:srgbClr val="43BFF7"/>
                </a:solidFill>
              </a:rPr>
              <a:t>	700</a:t>
            </a:r>
          </a:p>
          <a:p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2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	</a:t>
            </a:r>
            <a:r>
              <a:rPr lang="sv-SE" dirty="0" smtClean="0">
                <a:solidFill>
                  <a:srgbClr val="DB5151"/>
                </a:solidFill>
              </a:rPr>
              <a:t>	800</a:t>
            </a:r>
            <a:endParaRPr lang="sv-SE" dirty="0">
              <a:solidFill>
                <a:srgbClr val="DB515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855732" y="2028722"/>
            <a:ext cx="3944678" cy="2337192"/>
          </a:xfrm>
          <a:prstGeom prst="rect">
            <a:avLst/>
          </a:prstGeom>
          <a:solidFill>
            <a:srgbClr val="5061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sv-SE" dirty="0" err="1" smtClean="0"/>
              <a:t>Account.Balance</a:t>
            </a:r>
            <a:r>
              <a:rPr lang="sv-SE" dirty="0" smtClean="0"/>
              <a:t>: 	200</a:t>
            </a:r>
          </a:p>
          <a:p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1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 </a:t>
            </a:r>
            <a:r>
              <a:rPr lang="sv-SE" dirty="0" smtClean="0">
                <a:solidFill>
                  <a:srgbClr val="43BFF7"/>
                </a:solidFill>
              </a:rPr>
              <a:t>	700</a:t>
            </a:r>
          </a:p>
          <a:p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2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	</a:t>
            </a:r>
            <a:r>
              <a:rPr lang="sv-SE" dirty="0" smtClean="0">
                <a:solidFill>
                  <a:srgbClr val="DB5151"/>
                </a:solidFill>
              </a:rPr>
              <a:t>	800</a:t>
            </a:r>
            <a:endParaRPr lang="sv-SE" dirty="0">
              <a:solidFill>
                <a:srgbClr val="DB515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855732" y="2032948"/>
            <a:ext cx="3944678" cy="2337192"/>
          </a:xfrm>
          <a:prstGeom prst="rect">
            <a:avLst/>
          </a:prstGeom>
          <a:solidFill>
            <a:srgbClr val="5061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sv-SE" dirty="0" err="1" smtClean="0"/>
              <a:t>Account.Balance</a:t>
            </a:r>
            <a:r>
              <a:rPr lang="sv-SE" dirty="0" smtClean="0"/>
              <a:t>: 	-500 !?</a:t>
            </a:r>
          </a:p>
          <a:p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1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 </a:t>
            </a:r>
            <a:r>
              <a:rPr lang="sv-SE" dirty="0" smtClean="0">
                <a:solidFill>
                  <a:srgbClr val="43BFF7"/>
                </a:solidFill>
              </a:rPr>
              <a:t>	700</a:t>
            </a:r>
          </a:p>
          <a:p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2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	</a:t>
            </a:r>
            <a:r>
              <a:rPr lang="sv-SE" dirty="0" smtClean="0">
                <a:solidFill>
                  <a:srgbClr val="DB5151"/>
                </a:solidFill>
              </a:rPr>
              <a:t>	800</a:t>
            </a:r>
            <a:endParaRPr lang="sv-SE" dirty="0">
              <a:solidFill>
                <a:srgbClr val="DB51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8082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628 0.09583 L 0.59714 0.0958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36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812 0.09491 L 0.61015 0.09491 " pathEditMode="relative" rAng="0" ptsTypes="AA">
                                      <p:cBhvr>
                                        <p:cTn id="8" dur="2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60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3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37 0.22407 L 0.51967 0.21921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92" y="-25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3" presetClass="path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0.07369 0.22408 L 0.53828 0.21875 " pathEditMode="relative" rAng="0" ptsTypes="AA">
                                      <p:cBhvr>
                                        <p:cTn id="14" dur="1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229" y="-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7" grpId="0" animBg="1"/>
      <p:bldP spid="17" grpId="1" animBg="1"/>
      <p:bldP spid="18" grpId="0" animBg="1"/>
      <p:bldP spid="19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46081" y="226291"/>
            <a:ext cx="11961091" cy="663170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MyActor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sv-SE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ReceiveActor</a:t>
            </a:r>
            <a:endParaRPr lang="sv-SE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  <a:b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…</a:t>
            </a:r>
            <a:endParaRPr lang="sv-SE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override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SupervisorStrategy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SupervisorStrategy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new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OneForOneStrategy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maxNumberOfRetries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: 10, 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duration: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TimeSpan.FromSeconds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(30), 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decider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: x =&gt;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{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(x 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ArithmeticException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endParaRPr lang="sv-SE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sv-SE" sz="1800" dirty="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Directive.Resume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sv-SE" sz="18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(x is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NotSupportedException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endParaRPr lang="sv-SE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sv-SE" sz="1800" dirty="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Directive.Stop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sv-SE" sz="18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sv-SE" sz="1800" dirty="0" smtClean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sv-SE" sz="1800" dirty="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Directive.Restart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});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sv-SE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7623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665201" y="3953324"/>
            <a:ext cx="4063508" cy="2613092"/>
            <a:chOff x="4665201" y="3953324"/>
            <a:chExt cx="4063508" cy="2613092"/>
          </a:xfrm>
        </p:grpSpPr>
        <p:grpSp>
          <p:nvGrpSpPr>
            <p:cNvPr id="3" name="Group 2"/>
            <p:cNvGrpSpPr/>
            <p:nvPr/>
          </p:nvGrpSpPr>
          <p:grpSpPr>
            <a:xfrm>
              <a:off x="5340752" y="3953327"/>
              <a:ext cx="1261984" cy="276229"/>
              <a:chOff x="6128692" y="759256"/>
              <a:chExt cx="1261984" cy="276229"/>
            </a:xfrm>
          </p:grpSpPr>
          <p:sp>
            <p:nvSpPr>
              <p:cNvPr id="76" name="Freeform 75"/>
              <p:cNvSpPr/>
              <p:nvPr/>
            </p:nvSpPr>
            <p:spPr>
              <a:xfrm>
                <a:off x="7138474" y="759256"/>
                <a:ext cx="252202" cy="276226"/>
              </a:xfrm>
              <a:custGeom>
                <a:avLst/>
                <a:gdLst>
                  <a:gd name="connsiteX0" fmla="*/ 126101 w 252202"/>
                  <a:gd name="connsiteY0" fmla="*/ 0 h 276226"/>
                  <a:gd name="connsiteX1" fmla="*/ 252202 w 252202"/>
                  <a:gd name="connsiteY1" fmla="*/ 276226 h 276226"/>
                  <a:gd name="connsiteX2" fmla="*/ 0 w 252202"/>
                  <a:gd name="connsiteY2" fmla="*/ 276226 h 276226"/>
                  <a:gd name="connsiteX3" fmla="*/ 126101 w 252202"/>
                  <a:gd name="connsiteY3" fmla="*/ 0 h 27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6">
                    <a:moveTo>
                      <a:pt x="126101" y="0"/>
                    </a:moveTo>
                    <a:lnTo>
                      <a:pt x="252202" y="276226"/>
                    </a:lnTo>
                    <a:lnTo>
                      <a:pt x="0" y="276226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75" name="Freeform 74"/>
              <p:cNvSpPr/>
              <p:nvPr/>
            </p:nvSpPr>
            <p:spPr>
              <a:xfrm>
                <a:off x="6801880" y="759257"/>
                <a:ext cx="252202" cy="276226"/>
              </a:xfrm>
              <a:custGeom>
                <a:avLst/>
                <a:gdLst>
                  <a:gd name="connsiteX0" fmla="*/ 126101 w 252202"/>
                  <a:gd name="connsiteY0" fmla="*/ 0 h 276226"/>
                  <a:gd name="connsiteX1" fmla="*/ 252202 w 252202"/>
                  <a:gd name="connsiteY1" fmla="*/ 276226 h 276226"/>
                  <a:gd name="connsiteX2" fmla="*/ 0 w 252202"/>
                  <a:gd name="connsiteY2" fmla="*/ 276226 h 276226"/>
                  <a:gd name="connsiteX3" fmla="*/ 126101 w 252202"/>
                  <a:gd name="connsiteY3" fmla="*/ 0 h 27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6">
                    <a:moveTo>
                      <a:pt x="126101" y="0"/>
                    </a:moveTo>
                    <a:lnTo>
                      <a:pt x="252202" y="276226"/>
                    </a:lnTo>
                    <a:lnTo>
                      <a:pt x="0" y="276226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74" name="Freeform 73"/>
              <p:cNvSpPr/>
              <p:nvPr/>
            </p:nvSpPr>
            <p:spPr>
              <a:xfrm>
                <a:off x="6128692" y="759259"/>
                <a:ext cx="252202" cy="276225"/>
              </a:xfrm>
              <a:custGeom>
                <a:avLst/>
                <a:gdLst>
                  <a:gd name="connsiteX0" fmla="*/ 126101 w 252202"/>
                  <a:gd name="connsiteY0" fmla="*/ 0 h 276225"/>
                  <a:gd name="connsiteX1" fmla="*/ 252202 w 252202"/>
                  <a:gd name="connsiteY1" fmla="*/ 276225 h 276225"/>
                  <a:gd name="connsiteX2" fmla="*/ 0 w 252202"/>
                  <a:gd name="connsiteY2" fmla="*/ 276225 h 276225"/>
                  <a:gd name="connsiteX3" fmla="*/ 126101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126101" y="0"/>
                    </a:moveTo>
                    <a:lnTo>
                      <a:pt x="252202" y="276225"/>
                    </a:lnTo>
                    <a:lnTo>
                      <a:pt x="0" y="276225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73" name="Freeform 72"/>
              <p:cNvSpPr/>
              <p:nvPr/>
            </p:nvSpPr>
            <p:spPr>
              <a:xfrm>
                <a:off x="6465286" y="759259"/>
                <a:ext cx="252202" cy="276226"/>
              </a:xfrm>
              <a:custGeom>
                <a:avLst/>
                <a:gdLst>
                  <a:gd name="connsiteX0" fmla="*/ 126101 w 252202"/>
                  <a:gd name="connsiteY0" fmla="*/ 0 h 276226"/>
                  <a:gd name="connsiteX1" fmla="*/ 252202 w 252202"/>
                  <a:gd name="connsiteY1" fmla="*/ 276226 h 276226"/>
                  <a:gd name="connsiteX2" fmla="*/ 0 w 252202"/>
                  <a:gd name="connsiteY2" fmla="*/ 276226 h 276226"/>
                  <a:gd name="connsiteX3" fmla="*/ 126101 w 252202"/>
                  <a:gd name="connsiteY3" fmla="*/ 0 h 27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6">
                    <a:moveTo>
                      <a:pt x="126101" y="0"/>
                    </a:moveTo>
                    <a:lnTo>
                      <a:pt x="252202" y="276226"/>
                    </a:lnTo>
                    <a:lnTo>
                      <a:pt x="0" y="276226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4665201" y="4628877"/>
              <a:ext cx="276228" cy="1261984"/>
              <a:chOff x="5453141" y="1434806"/>
              <a:chExt cx="276228" cy="1261984"/>
            </a:xfrm>
          </p:grpSpPr>
          <p:sp>
            <p:nvSpPr>
              <p:cNvPr id="71" name="Freeform 70"/>
              <p:cNvSpPr/>
              <p:nvPr/>
            </p:nvSpPr>
            <p:spPr>
              <a:xfrm>
                <a:off x="5453141" y="1434806"/>
                <a:ext cx="276225" cy="252202"/>
              </a:xfrm>
              <a:custGeom>
                <a:avLst/>
                <a:gdLst>
                  <a:gd name="connsiteX0" fmla="*/ 276225 w 276225"/>
                  <a:gd name="connsiteY0" fmla="*/ 0 h 252202"/>
                  <a:gd name="connsiteX1" fmla="*/ 276225 w 276225"/>
                  <a:gd name="connsiteY1" fmla="*/ 252202 h 252202"/>
                  <a:gd name="connsiteX2" fmla="*/ 0 w 276225"/>
                  <a:gd name="connsiteY2" fmla="*/ 126101 h 252202"/>
                  <a:gd name="connsiteX3" fmla="*/ 276225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276225" y="0"/>
                    </a:moveTo>
                    <a:lnTo>
                      <a:pt x="276225" y="252202"/>
                    </a:lnTo>
                    <a:lnTo>
                      <a:pt x="0" y="126101"/>
                    </a:lnTo>
                    <a:lnTo>
                      <a:pt x="276225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9" name="Freeform 68"/>
              <p:cNvSpPr/>
              <p:nvPr/>
            </p:nvSpPr>
            <p:spPr>
              <a:xfrm>
                <a:off x="5453142" y="1771400"/>
                <a:ext cx="276225" cy="252202"/>
              </a:xfrm>
              <a:custGeom>
                <a:avLst/>
                <a:gdLst>
                  <a:gd name="connsiteX0" fmla="*/ 276225 w 276225"/>
                  <a:gd name="connsiteY0" fmla="*/ 0 h 252202"/>
                  <a:gd name="connsiteX1" fmla="*/ 276225 w 276225"/>
                  <a:gd name="connsiteY1" fmla="*/ 252202 h 252202"/>
                  <a:gd name="connsiteX2" fmla="*/ 0 w 276225"/>
                  <a:gd name="connsiteY2" fmla="*/ 126101 h 252202"/>
                  <a:gd name="connsiteX3" fmla="*/ 276225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276225" y="0"/>
                    </a:moveTo>
                    <a:lnTo>
                      <a:pt x="276225" y="252202"/>
                    </a:lnTo>
                    <a:lnTo>
                      <a:pt x="0" y="126101"/>
                    </a:lnTo>
                    <a:lnTo>
                      <a:pt x="276225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7" name="Freeform 66"/>
              <p:cNvSpPr/>
              <p:nvPr/>
            </p:nvSpPr>
            <p:spPr>
              <a:xfrm>
                <a:off x="5453144" y="2107994"/>
                <a:ext cx="276225" cy="252202"/>
              </a:xfrm>
              <a:custGeom>
                <a:avLst/>
                <a:gdLst>
                  <a:gd name="connsiteX0" fmla="*/ 276225 w 276225"/>
                  <a:gd name="connsiteY0" fmla="*/ 0 h 252202"/>
                  <a:gd name="connsiteX1" fmla="*/ 276225 w 276225"/>
                  <a:gd name="connsiteY1" fmla="*/ 252202 h 252202"/>
                  <a:gd name="connsiteX2" fmla="*/ 0 w 276225"/>
                  <a:gd name="connsiteY2" fmla="*/ 126101 h 252202"/>
                  <a:gd name="connsiteX3" fmla="*/ 276225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276225" y="0"/>
                    </a:moveTo>
                    <a:lnTo>
                      <a:pt x="276225" y="252202"/>
                    </a:lnTo>
                    <a:lnTo>
                      <a:pt x="0" y="126101"/>
                    </a:lnTo>
                    <a:lnTo>
                      <a:pt x="276225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5" name="Freeform 64"/>
              <p:cNvSpPr/>
              <p:nvPr/>
            </p:nvSpPr>
            <p:spPr>
              <a:xfrm>
                <a:off x="5453143" y="2444588"/>
                <a:ext cx="276225" cy="252202"/>
              </a:xfrm>
              <a:custGeom>
                <a:avLst/>
                <a:gdLst>
                  <a:gd name="connsiteX0" fmla="*/ 276225 w 276225"/>
                  <a:gd name="connsiteY0" fmla="*/ 0 h 252202"/>
                  <a:gd name="connsiteX1" fmla="*/ 276225 w 276225"/>
                  <a:gd name="connsiteY1" fmla="*/ 252202 h 252202"/>
                  <a:gd name="connsiteX2" fmla="*/ 0 w 276225"/>
                  <a:gd name="connsiteY2" fmla="*/ 126101 h 252202"/>
                  <a:gd name="connsiteX3" fmla="*/ 276225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276225" y="0"/>
                    </a:moveTo>
                    <a:lnTo>
                      <a:pt x="276225" y="252202"/>
                    </a:lnTo>
                    <a:lnTo>
                      <a:pt x="0" y="126101"/>
                    </a:lnTo>
                    <a:lnTo>
                      <a:pt x="276225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8452481" y="4628877"/>
              <a:ext cx="276228" cy="1261984"/>
              <a:chOff x="7790002" y="1434806"/>
              <a:chExt cx="276228" cy="1261984"/>
            </a:xfrm>
          </p:grpSpPr>
          <p:sp>
            <p:nvSpPr>
              <p:cNvPr id="70" name="Freeform 69"/>
              <p:cNvSpPr/>
              <p:nvPr/>
            </p:nvSpPr>
            <p:spPr>
              <a:xfrm>
                <a:off x="7790003" y="1434806"/>
                <a:ext cx="276225" cy="252202"/>
              </a:xfrm>
              <a:custGeom>
                <a:avLst/>
                <a:gdLst>
                  <a:gd name="connsiteX0" fmla="*/ 0 w 276225"/>
                  <a:gd name="connsiteY0" fmla="*/ 0 h 252202"/>
                  <a:gd name="connsiteX1" fmla="*/ 276225 w 276225"/>
                  <a:gd name="connsiteY1" fmla="*/ 126101 h 252202"/>
                  <a:gd name="connsiteX2" fmla="*/ 0 w 276225"/>
                  <a:gd name="connsiteY2" fmla="*/ 252202 h 252202"/>
                  <a:gd name="connsiteX3" fmla="*/ 0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0" y="0"/>
                    </a:moveTo>
                    <a:lnTo>
                      <a:pt x="276225" y="126101"/>
                    </a:lnTo>
                    <a:lnTo>
                      <a:pt x="0" y="2522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8" name="Freeform 67"/>
              <p:cNvSpPr/>
              <p:nvPr/>
            </p:nvSpPr>
            <p:spPr>
              <a:xfrm>
                <a:off x="7790002" y="1771400"/>
                <a:ext cx="276225" cy="252202"/>
              </a:xfrm>
              <a:custGeom>
                <a:avLst/>
                <a:gdLst>
                  <a:gd name="connsiteX0" fmla="*/ 0 w 276225"/>
                  <a:gd name="connsiteY0" fmla="*/ 0 h 252202"/>
                  <a:gd name="connsiteX1" fmla="*/ 276225 w 276225"/>
                  <a:gd name="connsiteY1" fmla="*/ 126101 h 252202"/>
                  <a:gd name="connsiteX2" fmla="*/ 0 w 276225"/>
                  <a:gd name="connsiteY2" fmla="*/ 252202 h 252202"/>
                  <a:gd name="connsiteX3" fmla="*/ 0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0" y="0"/>
                    </a:moveTo>
                    <a:lnTo>
                      <a:pt x="276225" y="126101"/>
                    </a:lnTo>
                    <a:lnTo>
                      <a:pt x="0" y="2522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6" name="Freeform 65"/>
              <p:cNvSpPr/>
              <p:nvPr/>
            </p:nvSpPr>
            <p:spPr>
              <a:xfrm>
                <a:off x="7790004" y="2107994"/>
                <a:ext cx="276225" cy="252202"/>
              </a:xfrm>
              <a:custGeom>
                <a:avLst/>
                <a:gdLst>
                  <a:gd name="connsiteX0" fmla="*/ 0 w 276225"/>
                  <a:gd name="connsiteY0" fmla="*/ 0 h 252202"/>
                  <a:gd name="connsiteX1" fmla="*/ 276225 w 276225"/>
                  <a:gd name="connsiteY1" fmla="*/ 126101 h 252202"/>
                  <a:gd name="connsiteX2" fmla="*/ 0 w 276225"/>
                  <a:gd name="connsiteY2" fmla="*/ 252202 h 252202"/>
                  <a:gd name="connsiteX3" fmla="*/ 0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0" y="0"/>
                    </a:moveTo>
                    <a:lnTo>
                      <a:pt x="276225" y="126101"/>
                    </a:lnTo>
                    <a:lnTo>
                      <a:pt x="0" y="2522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4" name="Freeform 63"/>
              <p:cNvSpPr/>
              <p:nvPr/>
            </p:nvSpPr>
            <p:spPr>
              <a:xfrm>
                <a:off x="7790005" y="2444588"/>
                <a:ext cx="276225" cy="252202"/>
              </a:xfrm>
              <a:custGeom>
                <a:avLst/>
                <a:gdLst>
                  <a:gd name="connsiteX0" fmla="*/ 0 w 276225"/>
                  <a:gd name="connsiteY0" fmla="*/ 0 h 252202"/>
                  <a:gd name="connsiteX1" fmla="*/ 276225 w 276225"/>
                  <a:gd name="connsiteY1" fmla="*/ 126101 h 252202"/>
                  <a:gd name="connsiteX2" fmla="*/ 0 w 276225"/>
                  <a:gd name="connsiteY2" fmla="*/ 252202 h 252202"/>
                  <a:gd name="connsiteX3" fmla="*/ 0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0" y="0"/>
                    </a:moveTo>
                    <a:lnTo>
                      <a:pt x="276225" y="126101"/>
                    </a:lnTo>
                    <a:lnTo>
                      <a:pt x="0" y="2522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5340752" y="6290188"/>
              <a:ext cx="1261984" cy="276228"/>
              <a:chOff x="6128692" y="3096117"/>
              <a:chExt cx="1261984" cy="276228"/>
            </a:xfrm>
          </p:grpSpPr>
          <p:sp>
            <p:nvSpPr>
              <p:cNvPr id="63" name="Freeform 62"/>
              <p:cNvSpPr/>
              <p:nvPr/>
            </p:nvSpPr>
            <p:spPr>
              <a:xfrm>
                <a:off x="6801880" y="3096117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2" name="Freeform 61"/>
              <p:cNvSpPr/>
              <p:nvPr/>
            </p:nvSpPr>
            <p:spPr>
              <a:xfrm>
                <a:off x="7138474" y="3096118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1" name="Freeform 60"/>
              <p:cNvSpPr/>
              <p:nvPr/>
            </p:nvSpPr>
            <p:spPr>
              <a:xfrm>
                <a:off x="6465286" y="3096119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0" name="Freeform 59"/>
              <p:cNvSpPr/>
              <p:nvPr/>
            </p:nvSpPr>
            <p:spPr>
              <a:xfrm>
                <a:off x="6128692" y="3096120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>
              <a:off x="6687128" y="3953324"/>
              <a:ext cx="1261984" cy="276229"/>
              <a:chOff x="6128692" y="759256"/>
              <a:chExt cx="1261984" cy="276229"/>
            </a:xfrm>
          </p:grpSpPr>
          <p:sp>
            <p:nvSpPr>
              <p:cNvPr id="78" name="Freeform 77"/>
              <p:cNvSpPr/>
              <p:nvPr/>
            </p:nvSpPr>
            <p:spPr>
              <a:xfrm>
                <a:off x="7138474" y="759256"/>
                <a:ext cx="252202" cy="276226"/>
              </a:xfrm>
              <a:custGeom>
                <a:avLst/>
                <a:gdLst>
                  <a:gd name="connsiteX0" fmla="*/ 126101 w 252202"/>
                  <a:gd name="connsiteY0" fmla="*/ 0 h 276226"/>
                  <a:gd name="connsiteX1" fmla="*/ 252202 w 252202"/>
                  <a:gd name="connsiteY1" fmla="*/ 276226 h 276226"/>
                  <a:gd name="connsiteX2" fmla="*/ 0 w 252202"/>
                  <a:gd name="connsiteY2" fmla="*/ 276226 h 276226"/>
                  <a:gd name="connsiteX3" fmla="*/ 126101 w 252202"/>
                  <a:gd name="connsiteY3" fmla="*/ 0 h 27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6">
                    <a:moveTo>
                      <a:pt x="126101" y="0"/>
                    </a:moveTo>
                    <a:lnTo>
                      <a:pt x="252202" y="276226"/>
                    </a:lnTo>
                    <a:lnTo>
                      <a:pt x="0" y="276226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79" name="Freeform 78"/>
              <p:cNvSpPr/>
              <p:nvPr/>
            </p:nvSpPr>
            <p:spPr>
              <a:xfrm>
                <a:off x="6801880" y="759257"/>
                <a:ext cx="252202" cy="276226"/>
              </a:xfrm>
              <a:custGeom>
                <a:avLst/>
                <a:gdLst>
                  <a:gd name="connsiteX0" fmla="*/ 126101 w 252202"/>
                  <a:gd name="connsiteY0" fmla="*/ 0 h 276226"/>
                  <a:gd name="connsiteX1" fmla="*/ 252202 w 252202"/>
                  <a:gd name="connsiteY1" fmla="*/ 276226 h 276226"/>
                  <a:gd name="connsiteX2" fmla="*/ 0 w 252202"/>
                  <a:gd name="connsiteY2" fmla="*/ 276226 h 276226"/>
                  <a:gd name="connsiteX3" fmla="*/ 126101 w 252202"/>
                  <a:gd name="connsiteY3" fmla="*/ 0 h 27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6">
                    <a:moveTo>
                      <a:pt x="126101" y="0"/>
                    </a:moveTo>
                    <a:lnTo>
                      <a:pt x="252202" y="276226"/>
                    </a:lnTo>
                    <a:lnTo>
                      <a:pt x="0" y="276226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80" name="Freeform 79"/>
              <p:cNvSpPr/>
              <p:nvPr/>
            </p:nvSpPr>
            <p:spPr>
              <a:xfrm>
                <a:off x="6128692" y="759259"/>
                <a:ext cx="252202" cy="276225"/>
              </a:xfrm>
              <a:custGeom>
                <a:avLst/>
                <a:gdLst>
                  <a:gd name="connsiteX0" fmla="*/ 126101 w 252202"/>
                  <a:gd name="connsiteY0" fmla="*/ 0 h 276225"/>
                  <a:gd name="connsiteX1" fmla="*/ 252202 w 252202"/>
                  <a:gd name="connsiteY1" fmla="*/ 276225 h 276225"/>
                  <a:gd name="connsiteX2" fmla="*/ 0 w 252202"/>
                  <a:gd name="connsiteY2" fmla="*/ 276225 h 276225"/>
                  <a:gd name="connsiteX3" fmla="*/ 126101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126101" y="0"/>
                    </a:moveTo>
                    <a:lnTo>
                      <a:pt x="252202" y="276225"/>
                    </a:lnTo>
                    <a:lnTo>
                      <a:pt x="0" y="276225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81" name="Freeform 80"/>
              <p:cNvSpPr/>
              <p:nvPr/>
            </p:nvSpPr>
            <p:spPr>
              <a:xfrm>
                <a:off x="6465286" y="759259"/>
                <a:ext cx="252202" cy="276226"/>
              </a:xfrm>
              <a:custGeom>
                <a:avLst/>
                <a:gdLst>
                  <a:gd name="connsiteX0" fmla="*/ 126101 w 252202"/>
                  <a:gd name="connsiteY0" fmla="*/ 0 h 276226"/>
                  <a:gd name="connsiteX1" fmla="*/ 252202 w 252202"/>
                  <a:gd name="connsiteY1" fmla="*/ 276226 h 276226"/>
                  <a:gd name="connsiteX2" fmla="*/ 0 w 252202"/>
                  <a:gd name="connsiteY2" fmla="*/ 276226 h 276226"/>
                  <a:gd name="connsiteX3" fmla="*/ 126101 w 252202"/>
                  <a:gd name="connsiteY3" fmla="*/ 0 h 27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6">
                    <a:moveTo>
                      <a:pt x="126101" y="0"/>
                    </a:moveTo>
                    <a:lnTo>
                      <a:pt x="252202" y="276226"/>
                    </a:lnTo>
                    <a:lnTo>
                      <a:pt x="0" y="276226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82" name="Group 81"/>
            <p:cNvGrpSpPr/>
            <p:nvPr/>
          </p:nvGrpSpPr>
          <p:grpSpPr>
            <a:xfrm>
              <a:off x="6687128" y="6290185"/>
              <a:ext cx="1261984" cy="276228"/>
              <a:chOff x="6128692" y="3096117"/>
              <a:chExt cx="1261984" cy="276228"/>
            </a:xfrm>
          </p:grpSpPr>
          <p:sp>
            <p:nvSpPr>
              <p:cNvPr id="83" name="Freeform 82"/>
              <p:cNvSpPr/>
              <p:nvPr/>
            </p:nvSpPr>
            <p:spPr>
              <a:xfrm>
                <a:off x="6801880" y="3096117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84" name="Freeform 83"/>
              <p:cNvSpPr/>
              <p:nvPr/>
            </p:nvSpPr>
            <p:spPr>
              <a:xfrm>
                <a:off x="7138474" y="3096118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85" name="Freeform 84"/>
              <p:cNvSpPr/>
              <p:nvPr/>
            </p:nvSpPr>
            <p:spPr>
              <a:xfrm>
                <a:off x="6465286" y="3096119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86" name="Freeform 85"/>
              <p:cNvSpPr/>
              <p:nvPr/>
            </p:nvSpPr>
            <p:spPr>
              <a:xfrm>
                <a:off x="6128692" y="3096120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</p:grpSp>
        <p:sp>
          <p:nvSpPr>
            <p:cNvPr id="87" name="Octagon 86"/>
            <p:cNvSpPr/>
            <p:nvPr/>
          </p:nvSpPr>
          <p:spPr>
            <a:xfrm>
              <a:off x="4924886" y="4228331"/>
              <a:ext cx="352664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57" name="Octagon 16"/>
            <p:cNvSpPr/>
            <p:nvPr/>
          </p:nvSpPr>
          <p:spPr>
            <a:xfrm>
              <a:off x="5177858" y="4228330"/>
              <a:ext cx="3273670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  <a:gd name="connsiteX0" fmla="*/ 0 w 2973922"/>
                <a:gd name="connsiteY0" fmla="*/ 2053349 h 2063077"/>
                <a:gd name="connsiteX1" fmla="*/ 2732274 w 2973922"/>
                <a:gd name="connsiteY1" fmla="*/ 0 h 2063077"/>
                <a:gd name="connsiteX2" fmla="*/ 2973922 w 2973922"/>
                <a:gd name="connsiteY2" fmla="*/ 241648 h 2063077"/>
                <a:gd name="connsiteX3" fmla="*/ 2973922 w 2973922"/>
                <a:gd name="connsiteY3" fmla="*/ 1821429 h 2063077"/>
                <a:gd name="connsiteX4" fmla="*/ 2732274 w 2973922"/>
                <a:gd name="connsiteY4" fmla="*/ 2063077 h 2063077"/>
                <a:gd name="connsiteX5" fmla="*/ 0 w 2973922"/>
                <a:gd name="connsiteY5" fmla="*/ 2053349 h 2063077"/>
                <a:gd name="connsiteX0" fmla="*/ 0 w 3187930"/>
                <a:gd name="connsiteY0" fmla="*/ 2053349 h 2063077"/>
                <a:gd name="connsiteX1" fmla="*/ 2946282 w 3187930"/>
                <a:gd name="connsiteY1" fmla="*/ 0 h 2063077"/>
                <a:gd name="connsiteX2" fmla="*/ 3187930 w 3187930"/>
                <a:gd name="connsiteY2" fmla="*/ 241648 h 2063077"/>
                <a:gd name="connsiteX3" fmla="*/ 3187930 w 3187930"/>
                <a:gd name="connsiteY3" fmla="*/ 1821429 h 2063077"/>
                <a:gd name="connsiteX4" fmla="*/ 2946282 w 3187930"/>
                <a:gd name="connsiteY4" fmla="*/ 2063077 h 2063077"/>
                <a:gd name="connsiteX5" fmla="*/ 0 w 3187930"/>
                <a:gd name="connsiteY5" fmla="*/ 2053349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7930" h="2063077">
                  <a:moveTo>
                    <a:pt x="0" y="2053349"/>
                  </a:moveTo>
                  <a:lnTo>
                    <a:pt x="2946282" y="0"/>
                  </a:lnTo>
                  <a:lnTo>
                    <a:pt x="3187930" y="241648"/>
                  </a:lnTo>
                  <a:lnTo>
                    <a:pt x="3187930" y="1821429"/>
                  </a:lnTo>
                  <a:lnTo>
                    <a:pt x="2946282" y="2063077"/>
                  </a:lnTo>
                  <a:lnTo>
                    <a:pt x="0" y="2053349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5252360" y="4551255"/>
              <a:ext cx="2896147" cy="1417223"/>
              <a:chOff x="5330569" y="4501987"/>
              <a:chExt cx="2896147" cy="1417223"/>
            </a:xfrm>
          </p:grpSpPr>
          <p:sp>
            <p:nvSpPr>
              <p:cNvPr id="88" name="Rounded Rectangle 87"/>
              <p:cNvSpPr/>
              <p:nvPr/>
            </p:nvSpPr>
            <p:spPr>
              <a:xfrm>
                <a:off x="6072186" y="4501987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89" name="Rounded Rectangle 88"/>
              <p:cNvSpPr/>
              <p:nvPr/>
            </p:nvSpPr>
            <p:spPr>
              <a:xfrm>
                <a:off x="5330569" y="524393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0" name="Rounded Rectangle 89"/>
              <p:cNvSpPr/>
              <p:nvPr/>
            </p:nvSpPr>
            <p:spPr>
              <a:xfrm>
                <a:off x="6072186" y="524393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1" name="Rounded Rectangle 90"/>
              <p:cNvSpPr/>
              <p:nvPr/>
            </p:nvSpPr>
            <p:spPr>
              <a:xfrm>
                <a:off x="7551774" y="4501987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2" name="Rounded Rectangle 91"/>
              <p:cNvSpPr/>
              <p:nvPr/>
            </p:nvSpPr>
            <p:spPr>
              <a:xfrm>
                <a:off x="6810157" y="524393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3" name="Rounded Rectangle 92"/>
              <p:cNvSpPr/>
              <p:nvPr/>
            </p:nvSpPr>
            <p:spPr>
              <a:xfrm>
                <a:off x="7551774" y="524393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4" name="Rounded Rectangle 93"/>
              <p:cNvSpPr/>
              <p:nvPr/>
            </p:nvSpPr>
            <p:spPr>
              <a:xfrm>
                <a:off x="6810157" y="4501987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grpSp>
            <p:nvGrpSpPr>
              <p:cNvPr id="95" name="ServiceSmall"/>
              <p:cNvGrpSpPr/>
              <p:nvPr/>
            </p:nvGrpSpPr>
            <p:grpSpPr>
              <a:xfrm>
                <a:off x="5335829" y="4501987"/>
                <a:ext cx="674942" cy="675274"/>
                <a:chOff x="5256455" y="4551259"/>
                <a:chExt cx="674942" cy="675274"/>
              </a:xfrm>
            </p:grpSpPr>
            <p:sp>
              <p:nvSpPr>
                <p:cNvPr id="96" name="Rounded Rectangle 95"/>
                <p:cNvSpPr/>
                <p:nvPr/>
              </p:nvSpPr>
              <p:spPr>
                <a:xfrm>
                  <a:off x="5256455" y="4551259"/>
                  <a:ext cx="674942" cy="675274"/>
                </a:xfrm>
                <a:prstGeom prst="roundRect">
                  <a:avLst>
                    <a:gd name="adj" fmla="val 6176"/>
                  </a:avLst>
                </a:prstGeom>
                <a:solidFill>
                  <a:schemeClr val="bg2">
                    <a:lumMod val="75000"/>
                  </a:schemeClr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 sz="1400" b="1" dirty="0"/>
                </a:p>
              </p:txBody>
            </p:sp>
            <p:grpSp>
              <p:nvGrpSpPr>
                <p:cNvPr id="97" name="Group 96"/>
                <p:cNvGrpSpPr/>
                <p:nvPr/>
              </p:nvGrpSpPr>
              <p:grpSpPr>
                <a:xfrm>
                  <a:off x="5285997" y="4671638"/>
                  <a:ext cx="615857" cy="434515"/>
                  <a:chOff x="5282369" y="4601302"/>
                  <a:chExt cx="615857" cy="434515"/>
                </a:xfrm>
              </p:grpSpPr>
              <p:cxnSp>
                <p:nvCxnSpPr>
                  <p:cNvPr id="98" name="Straight Connector 97"/>
                  <p:cNvCxnSpPr>
                    <a:stCxn id="118" idx="3"/>
                    <a:endCxn id="111" idx="7"/>
                  </p:cNvCxnSpPr>
                  <p:nvPr/>
                </p:nvCxnSpPr>
                <p:spPr>
                  <a:xfrm flipH="1">
                    <a:off x="5509189" y="4751096"/>
                    <a:ext cx="52823" cy="54763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99" name="Straight Connector 98"/>
                  <p:cNvCxnSpPr>
                    <a:stCxn id="111" idx="3"/>
                    <a:endCxn id="110" idx="7"/>
                  </p:cNvCxnSpPr>
                  <p:nvPr/>
                </p:nvCxnSpPr>
                <p:spPr>
                  <a:xfrm flipH="1">
                    <a:off x="5429834" y="4858819"/>
                    <a:ext cx="26395" cy="29513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0" name="Straight Connector 99"/>
                  <p:cNvCxnSpPr>
                    <a:stCxn id="110" idx="3"/>
                    <a:endCxn id="122" idx="7"/>
                  </p:cNvCxnSpPr>
                  <p:nvPr/>
                </p:nvCxnSpPr>
                <p:spPr>
                  <a:xfrm flipH="1">
                    <a:off x="5346297" y="4941292"/>
                    <a:ext cx="30576" cy="29138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1" name="Straight Connector 100"/>
                  <p:cNvCxnSpPr>
                    <a:stCxn id="111" idx="5"/>
                    <a:endCxn id="109" idx="1"/>
                  </p:cNvCxnSpPr>
                  <p:nvPr/>
                </p:nvCxnSpPr>
                <p:spPr>
                  <a:xfrm>
                    <a:off x="5509189" y="4858819"/>
                    <a:ext cx="28321" cy="30735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2" name="Straight Connector 101"/>
                  <p:cNvCxnSpPr>
                    <a:stCxn id="110" idx="5"/>
                    <a:endCxn id="108" idx="1"/>
                  </p:cNvCxnSpPr>
                  <p:nvPr/>
                </p:nvCxnSpPr>
                <p:spPr>
                  <a:xfrm>
                    <a:off x="5429834" y="4941292"/>
                    <a:ext cx="26395" cy="30597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3" name="Straight Connector 102"/>
                  <p:cNvCxnSpPr>
                    <a:stCxn id="112" idx="5"/>
                    <a:endCxn id="113" idx="1"/>
                  </p:cNvCxnSpPr>
                  <p:nvPr/>
                </p:nvCxnSpPr>
                <p:spPr>
                  <a:xfrm>
                    <a:off x="5723154" y="4858819"/>
                    <a:ext cx="30040" cy="30735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4" name="Straight Connector 103"/>
                  <p:cNvCxnSpPr>
                    <a:stCxn id="113" idx="3"/>
                    <a:endCxn id="114" idx="7"/>
                  </p:cNvCxnSpPr>
                  <p:nvPr/>
                </p:nvCxnSpPr>
                <p:spPr>
                  <a:xfrm flipH="1">
                    <a:off x="5725050" y="4942514"/>
                    <a:ext cx="28144" cy="29209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5" name="Straight Connector 104"/>
                  <p:cNvCxnSpPr>
                    <a:stCxn id="113" idx="4"/>
                    <a:endCxn id="115" idx="0"/>
                  </p:cNvCxnSpPr>
                  <p:nvPr/>
                </p:nvCxnSpPr>
                <p:spPr>
                  <a:xfrm>
                    <a:off x="5779674" y="4953482"/>
                    <a:ext cx="0" cy="7272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6" name="Straight Connector 105"/>
                  <p:cNvCxnSpPr>
                    <a:stCxn id="118" idx="5"/>
                    <a:endCxn id="112" idx="1"/>
                  </p:cNvCxnSpPr>
                  <p:nvPr/>
                </p:nvCxnSpPr>
                <p:spPr>
                  <a:xfrm>
                    <a:off x="5614972" y="4751096"/>
                    <a:ext cx="55221" cy="54763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7" name="Straight Connector 106"/>
                  <p:cNvCxnSpPr>
                    <a:stCxn id="113" idx="5"/>
                    <a:endCxn id="116" idx="1"/>
                  </p:cNvCxnSpPr>
                  <p:nvPr/>
                </p:nvCxnSpPr>
                <p:spPr>
                  <a:xfrm>
                    <a:off x="5806154" y="4942514"/>
                    <a:ext cx="28144" cy="29375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sp>
                <p:nvSpPr>
                  <p:cNvPr id="108" name="Oval 107"/>
                  <p:cNvSpPr/>
                  <p:nvPr/>
                </p:nvSpPr>
                <p:spPr>
                  <a:xfrm>
                    <a:off x="5445261" y="4960920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09" name="Oval 108"/>
                  <p:cNvSpPr/>
                  <p:nvPr/>
                </p:nvSpPr>
                <p:spPr>
                  <a:xfrm>
                    <a:off x="5526542" y="4878585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10" name="Oval 109"/>
                  <p:cNvSpPr/>
                  <p:nvPr/>
                </p:nvSpPr>
                <p:spPr>
                  <a:xfrm>
                    <a:off x="5365905" y="4877364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11" name="Oval 110"/>
                  <p:cNvSpPr/>
                  <p:nvPr/>
                </p:nvSpPr>
                <p:spPr>
                  <a:xfrm>
                    <a:off x="5445261" y="4794890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12" name="Oval 111"/>
                  <p:cNvSpPr/>
                  <p:nvPr/>
                </p:nvSpPr>
                <p:spPr>
                  <a:xfrm>
                    <a:off x="5659225" y="4794890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13" name="Oval 112"/>
                  <p:cNvSpPr/>
                  <p:nvPr/>
                </p:nvSpPr>
                <p:spPr>
                  <a:xfrm>
                    <a:off x="5742225" y="4878585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14" name="Oval 113"/>
                  <p:cNvSpPr/>
                  <p:nvPr/>
                </p:nvSpPr>
                <p:spPr>
                  <a:xfrm>
                    <a:off x="5661121" y="4960754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15" name="Oval 114"/>
                  <p:cNvSpPr/>
                  <p:nvPr/>
                </p:nvSpPr>
                <p:spPr>
                  <a:xfrm>
                    <a:off x="5742225" y="4960754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16" name="Oval 115"/>
                  <p:cNvSpPr/>
                  <p:nvPr/>
                </p:nvSpPr>
                <p:spPr>
                  <a:xfrm>
                    <a:off x="5823329" y="4960920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cxnSp>
                <p:nvCxnSpPr>
                  <p:cNvPr id="117" name="Straight Connector 116"/>
                  <p:cNvCxnSpPr>
                    <a:stCxn id="121" idx="3"/>
                    <a:endCxn id="118" idx="7"/>
                  </p:cNvCxnSpPr>
                  <p:nvPr/>
                </p:nvCxnSpPr>
                <p:spPr>
                  <a:xfrm flipH="1">
                    <a:off x="5614972" y="4665230"/>
                    <a:ext cx="30637" cy="32905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sp>
                <p:nvSpPr>
                  <p:cNvPr id="118" name="Oval 117"/>
                  <p:cNvSpPr/>
                  <p:nvPr/>
                </p:nvSpPr>
                <p:spPr>
                  <a:xfrm>
                    <a:off x="5551044" y="4687167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cxnSp>
                <p:nvCxnSpPr>
                  <p:cNvPr id="119" name="Straight Connector 118"/>
                  <p:cNvCxnSpPr>
                    <a:stCxn id="121" idx="5"/>
                    <a:endCxn id="120" idx="1"/>
                  </p:cNvCxnSpPr>
                  <p:nvPr/>
                </p:nvCxnSpPr>
                <p:spPr>
                  <a:xfrm>
                    <a:off x="5698570" y="4665230"/>
                    <a:ext cx="30637" cy="32905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sp>
                <p:nvSpPr>
                  <p:cNvPr id="120" name="Oval 119"/>
                  <p:cNvSpPr/>
                  <p:nvPr/>
                </p:nvSpPr>
                <p:spPr>
                  <a:xfrm>
                    <a:off x="5718239" y="4687167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21" name="Oval 120"/>
                  <p:cNvSpPr/>
                  <p:nvPr/>
                </p:nvSpPr>
                <p:spPr>
                  <a:xfrm>
                    <a:off x="5634641" y="4601302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22" name="Oval 121"/>
                  <p:cNvSpPr/>
                  <p:nvPr/>
                </p:nvSpPr>
                <p:spPr>
                  <a:xfrm>
                    <a:off x="5282369" y="4959461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</p:grpSp>
          </p:grpSp>
        </p:grpSp>
      </p:grpSp>
      <p:sp>
        <p:nvSpPr>
          <p:cNvPr id="129" name="Highlight"/>
          <p:cNvSpPr/>
          <p:nvPr/>
        </p:nvSpPr>
        <p:spPr>
          <a:xfrm>
            <a:off x="4418737" y="4234147"/>
            <a:ext cx="1505944" cy="2049888"/>
          </a:xfrm>
          <a:custGeom>
            <a:avLst/>
            <a:gdLst>
              <a:gd name="connsiteX0" fmla="*/ 0 w 956356"/>
              <a:gd name="connsiteY0" fmla="*/ 0 h 906888"/>
              <a:gd name="connsiteX1" fmla="*/ 916842 w 956356"/>
              <a:gd name="connsiteY1" fmla="*/ 114803 h 906888"/>
              <a:gd name="connsiteX2" fmla="*/ 916842 w 956356"/>
              <a:gd name="connsiteY2" fmla="*/ 116706 h 906888"/>
              <a:gd name="connsiteX3" fmla="*/ 944147 w 956356"/>
              <a:gd name="connsiteY3" fmla="*/ 128016 h 906888"/>
              <a:gd name="connsiteX4" fmla="*/ 956356 w 956356"/>
              <a:gd name="connsiteY4" fmla="*/ 157491 h 906888"/>
              <a:gd name="connsiteX5" fmla="*/ 956356 w 956356"/>
              <a:gd name="connsiteY5" fmla="*/ 749397 h 906888"/>
              <a:gd name="connsiteX6" fmla="*/ 944147 w 956356"/>
              <a:gd name="connsiteY6" fmla="*/ 778872 h 906888"/>
              <a:gd name="connsiteX7" fmla="*/ 916842 w 956356"/>
              <a:gd name="connsiteY7" fmla="*/ 790182 h 906888"/>
              <a:gd name="connsiteX8" fmla="*/ 916842 w 956356"/>
              <a:gd name="connsiteY8" fmla="*/ 792085 h 906888"/>
              <a:gd name="connsiteX9" fmla="*/ 0 w 956356"/>
              <a:gd name="connsiteY9" fmla="*/ 906888 h 906888"/>
              <a:gd name="connsiteX0" fmla="*/ 0 w 1628508"/>
              <a:gd name="connsiteY0" fmla="*/ 0 h 1108193"/>
              <a:gd name="connsiteX1" fmla="*/ 1588994 w 1628508"/>
              <a:gd name="connsiteY1" fmla="*/ 316108 h 1108193"/>
              <a:gd name="connsiteX2" fmla="*/ 1588994 w 1628508"/>
              <a:gd name="connsiteY2" fmla="*/ 318011 h 1108193"/>
              <a:gd name="connsiteX3" fmla="*/ 1616299 w 1628508"/>
              <a:gd name="connsiteY3" fmla="*/ 329321 h 1108193"/>
              <a:gd name="connsiteX4" fmla="*/ 1628508 w 1628508"/>
              <a:gd name="connsiteY4" fmla="*/ 358796 h 1108193"/>
              <a:gd name="connsiteX5" fmla="*/ 1628508 w 1628508"/>
              <a:gd name="connsiteY5" fmla="*/ 950702 h 1108193"/>
              <a:gd name="connsiteX6" fmla="*/ 1616299 w 1628508"/>
              <a:gd name="connsiteY6" fmla="*/ 980177 h 1108193"/>
              <a:gd name="connsiteX7" fmla="*/ 1588994 w 1628508"/>
              <a:gd name="connsiteY7" fmla="*/ 991487 h 1108193"/>
              <a:gd name="connsiteX8" fmla="*/ 1588994 w 1628508"/>
              <a:gd name="connsiteY8" fmla="*/ 993390 h 1108193"/>
              <a:gd name="connsiteX9" fmla="*/ 672152 w 1628508"/>
              <a:gd name="connsiteY9" fmla="*/ 1108193 h 1108193"/>
              <a:gd name="connsiteX10" fmla="*/ 0 w 1628508"/>
              <a:gd name="connsiteY10" fmla="*/ 0 h 1108193"/>
              <a:gd name="connsiteX0" fmla="*/ 0 w 1628508"/>
              <a:gd name="connsiteY0" fmla="*/ 0 h 2049888"/>
              <a:gd name="connsiteX1" fmla="*/ 1588994 w 1628508"/>
              <a:gd name="connsiteY1" fmla="*/ 316108 h 2049888"/>
              <a:gd name="connsiteX2" fmla="*/ 1588994 w 1628508"/>
              <a:gd name="connsiteY2" fmla="*/ 318011 h 2049888"/>
              <a:gd name="connsiteX3" fmla="*/ 1616299 w 1628508"/>
              <a:gd name="connsiteY3" fmla="*/ 329321 h 2049888"/>
              <a:gd name="connsiteX4" fmla="*/ 1628508 w 1628508"/>
              <a:gd name="connsiteY4" fmla="*/ 358796 h 2049888"/>
              <a:gd name="connsiteX5" fmla="*/ 1628508 w 1628508"/>
              <a:gd name="connsiteY5" fmla="*/ 950702 h 2049888"/>
              <a:gd name="connsiteX6" fmla="*/ 1616299 w 1628508"/>
              <a:gd name="connsiteY6" fmla="*/ 980177 h 2049888"/>
              <a:gd name="connsiteX7" fmla="*/ 1588994 w 1628508"/>
              <a:gd name="connsiteY7" fmla="*/ 991487 h 2049888"/>
              <a:gd name="connsiteX8" fmla="*/ 1588994 w 1628508"/>
              <a:gd name="connsiteY8" fmla="*/ 993390 h 2049888"/>
              <a:gd name="connsiteX9" fmla="*/ 34119 w 1628508"/>
              <a:gd name="connsiteY9" fmla="*/ 2049888 h 2049888"/>
              <a:gd name="connsiteX10" fmla="*/ 0 w 1628508"/>
              <a:gd name="connsiteY10" fmla="*/ 0 h 2049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28508" h="2049888">
                <a:moveTo>
                  <a:pt x="0" y="0"/>
                </a:moveTo>
                <a:lnTo>
                  <a:pt x="1588994" y="316108"/>
                </a:lnTo>
                <a:lnTo>
                  <a:pt x="1588994" y="318011"/>
                </a:lnTo>
                <a:lnTo>
                  <a:pt x="1616299" y="329321"/>
                </a:lnTo>
                <a:cubicBezTo>
                  <a:pt x="1623843" y="336865"/>
                  <a:pt x="1628508" y="347286"/>
                  <a:pt x="1628508" y="358796"/>
                </a:cubicBezTo>
                <a:lnTo>
                  <a:pt x="1628508" y="950702"/>
                </a:lnTo>
                <a:cubicBezTo>
                  <a:pt x="1628508" y="962213"/>
                  <a:pt x="1623843" y="972634"/>
                  <a:pt x="1616299" y="980177"/>
                </a:cubicBezTo>
                <a:lnTo>
                  <a:pt x="1588994" y="991487"/>
                </a:lnTo>
                <a:lnTo>
                  <a:pt x="1588994" y="993390"/>
                </a:lnTo>
                <a:lnTo>
                  <a:pt x="34119" y="2049888"/>
                </a:lnTo>
                <a:cubicBezTo>
                  <a:pt x="34119" y="1747592"/>
                  <a:pt x="0" y="30229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43BFF7">
                  <a:alpha val="45000"/>
                </a:srgbClr>
              </a:gs>
              <a:gs pos="76000">
                <a:srgbClr val="43BFF7">
                  <a:alpha val="0"/>
                </a:srgbClr>
              </a:gs>
            </a:gsLst>
            <a:lin ang="19800000" scaled="0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 sz="1400" b="1" dirty="0"/>
          </a:p>
        </p:txBody>
      </p:sp>
      <p:sp>
        <p:nvSpPr>
          <p:cNvPr id="10" name="Rounded Rectangle 9"/>
          <p:cNvSpPr/>
          <p:nvPr/>
        </p:nvSpPr>
        <p:spPr>
          <a:xfrm>
            <a:off x="2476499" y="4228333"/>
            <a:ext cx="2062800" cy="2063074"/>
          </a:xfrm>
          <a:prstGeom prst="roundRect">
            <a:avLst>
              <a:gd name="adj" fmla="val 6970"/>
            </a:avLst>
          </a:prstGeom>
          <a:solidFill>
            <a:srgbClr val="333F50"/>
          </a:solidFill>
          <a:ln w="190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smtClean="0"/>
              <a:t>Service</a:t>
            </a:r>
            <a:endParaRPr lang="sv-SE" b="1" dirty="0"/>
          </a:p>
        </p:txBody>
      </p:sp>
      <p:sp>
        <p:nvSpPr>
          <p:cNvPr id="11" name="Call"/>
          <p:cNvSpPr/>
          <p:nvPr/>
        </p:nvSpPr>
        <p:spPr>
          <a:xfrm>
            <a:off x="485420" y="4969053"/>
            <a:ext cx="2473200" cy="585666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E95959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smtClean="0">
                <a:solidFill>
                  <a:schemeClr val="tx1"/>
                </a:solidFill>
              </a:rPr>
              <a:t>Anrop</a:t>
            </a:r>
            <a:endParaRPr lang="sv-SE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2606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/>
          <p:cNvGrpSpPr/>
          <p:nvPr/>
        </p:nvGrpSpPr>
        <p:grpSpPr>
          <a:xfrm>
            <a:off x="4654562" y="581081"/>
            <a:ext cx="2613089" cy="2613088"/>
            <a:chOff x="4662738" y="3954548"/>
            <a:chExt cx="2613089" cy="2613088"/>
          </a:xfrm>
        </p:grpSpPr>
        <p:grpSp>
          <p:nvGrpSpPr>
            <p:cNvPr id="60" name="Group 59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66" name="Freeform 65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7" name="Octagon 66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68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69" name="Oval 68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62" name="Rounded Rectangle 61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63" name="Rounded Rectangle 62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64" name="Rounded Rectangle 63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65" name="Rounded Rectangle 64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sp>
        <p:nvSpPr>
          <p:cNvPr id="41" name="Highlight"/>
          <p:cNvSpPr/>
          <p:nvPr/>
        </p:nvSpPr>
        <p:spPr>
          <a:xfrm>
            <a:off x="4394830" y="854958"/>
            <a:ext cx="2270008" cy="2043629"/>
          </a:xfrm>
          <a:custGeom>
            <a:avLst/>
            <a:gdLst>
              <a:gd name="connsiteX0" fmla="*/ 0 w 956356"/>
              <a:gd name="connsiteY0" fmla="*/ 0 h 906888"/>
              <a:gd name="connsiteX1" fmla="*/ 916842 w 956356"/>
              <a:gd name="connsiteY1" fmla="*/ 114803 h 906888"/>
              <a:gd name="connsiteX2" fmla="*/ 916842 w 956356"/>
              <a:gd name="connsiteY2" fmla="*/ 116706 h 906888"/>
              <a:gd name="connsiteX3" fmla="*/ 944147 w 956356"/>
              <a:gd name="connsiteY3" fmla="*/ 128016 h 906888"/>
              <a:gd name="connsiteX4" fmla="*/ 956356 w 956356"/>
              <a:gd name="connsiteY4" fmla="*/ 157491 h 906888"/>
              <a:gd name="connsiteX5" fmla="*/ 956356 w 956356"/>
              <a:gd name="connsiteY5" fmla="*/ 749397 h 906888"/>
              <a:gd name="connsiteX6" fmla="*/ 944147 w 956356"/>
              <a:gd name="connsiteY6" fmla="*/ 778872 h 906888"/>
              <a:gd name="connsiteX7" fmla="*/ 916842 w 956356"/>
              <a:gd name="connsiteY7" fmla="*/ 790182 h 906888"/>
              <a:gd name="connsiteX8" fmla="*/ 916842 w 956356"/>
              <a:gd name="connsiteY8" fmla="*/ 792085 h 906888"/>
              <a:gd name="connsiteX9" fmla="*/ 0 w 956356"/>
              <a:gd name="connsiteY9" fmla="*/ 906888 h 906888"/>
              <a:gd name="connsiteX0" fmla="*/ 0 w 1628508"/>
              <a:gd name="connsiteY0" fmla="*/ 0 h 1108193"/>
              <a:gd name="connsiteX1" fmla="*/ 1588994 w 1628508"/>
              <a:gd name="connsiteY1" fmla="*/ 316108 h 1108193"/>
              <a:gd name="connsiteX2" fmla="*/ 1588994 w 1628508"/>
              <a:gd name="connsiteY2" fmla="*/ 318011 h 1108193"/>
              <a:gd name="connsiteX3" fmla="*/ 1616299 w 1628508"/>
              <a:gd name="connsiteY3" fmla="*/ 329321 h 1108193"/>
              <a:gd name="connsiteX4" fmla="*/ 1628508 w 1628508"/>
              <a:gd name="connsiteY4" fmla="*/ 358796 h 1108193"/>
              <a:gd name="connsiteX5" fmla="*/ 1628508 w 1628508"/>
              <a:gd name="connsiteY5" fmla="*/ 950702 h 1108193"/>
              <a:gd name="connsiteX6" fmla="*/ 1616299 w 1628508"/>
              <a:gd name="connsiteY6" fmla="*/ 980177 h 1108193"/>
              <a:gd name="connsiteX7" fmla="*/ 1588994 w 1628508"/>
              <a:gd name="connsiteY7" fmla="*/ 991487 h 1108193"/>
              <a:gd name="connsiteX8" fmla="*/ 1588994 w 1628508"/>
              <a:gd name="connsiteY8" fmla="*/ 993390 h 1108193"/>
              <a:gd name="connsiteX9" fmla="*/ 672152 w 1628508"/>
              <a:gd name="connsiteY9" fmla="*/ 1108193 h 1108193"/>
              <a:gd name="connsiteX10" fmla="*/ 0 w 1628508"/>
              <a:gd name="connsiteY10" fmla="*/ 0 h 1108193"/>
              <a:gd name="connsiteX0" fmla="*/ 0 w 1628508"/>
              <a:gd name="connsiteY0" fmla="*/ 0 h 2049888"/>
              <a:gd name="connsiteX1" fmla="*/ 1588994 w 1628508"/>
              <a:gd name="connsiteY1" fmla="*/ 316108 h 2049888"/>
              <a:gd name="connsiteX2" fmla="*/ 1588994 w 1628508"/>
              <a:gd name="connsiteY2" fmla="*/ 318011 h 2049888"/>
              <a:gd name="connsiteX3" fmla="*/ 1616299 w 1628508"/>
              <a:gd name="connsiteY3" fmla="*/ 329321 h 2049888"/>
              <a:gd name="connsiteX4" fmla="*/ 1628508 w 1628508"/>
              <a:gd name="connsiteY4" fmla="*/ 358796 h 2049888"/>
              <a:gd name="connsiteX5" fmla="*/ 1628508 w 1628508"/>
              <a:gd name="connsiteY5" fmla="*/ 950702 h 2049888"/>
              <a:gd name="connsiteX6" fmla="*/ 1616299 w 1628508"/>
              <a:gd name="connsiteY6" fmla="*/ 980177 h 2049888"/>
              <a:gd name="connsiteX7" fmla="*/ 1588994 w 1628508"/>
              <a:gd name="connsiteY7" fmla="*/ 991487 h 2049888"/>
              <a:gd name="connsiteX8" fmla="*/ 1588994 w 1628508"/>
              <a:gd name="connsiteY8" fmla="*/ 993390 h 2049888"/>
              <a:gd name="connsiteX9" fmla="*/ 34119 w 1628508"/>
              <a:gd name="connsiteY9" fmla="*/ 2049888 h 2049888"/>
              <a:gd name="connsiteX10" fmla="*/ 0 w 1628508"/>
              <a:gd name="connsiteY10" fmla="*/ 0 h 2049888"/>
              <a:gd name="connsiteX0" fmla="*/ 4880 w 1633388"/>
              <a:gd name="connsiteY0" fmla="*/ 0 h 1129747"/>
              <a:gd name="connsiteX1" fmla="*/ 1593874 w 1633388"/>
              <a:gd name="connsiteY1" fmla="*/ 316108 h 1129747"/>
              <a:gd name="connsiteX2" fmla="*/ 1593874 w 1633388"/>
              <a:gd name="connsiteY2" fmla="*/ 318011 h 1129747"/>
              <a:gd name="connsiteX3" fmla="*/ 1621179 w 1633388"/>
              <a:gd name="connsiteY3" fmla="*/ 329321 h 1129747"/>
              <a:gd name="connsiteX4" fmla="*/ 1633388 w 1633388"/>
              <a:gd name="connsiteY4" fmla="*/ 358796 h 1129747"/>
              <a:gd name="connsiteX5" fmla="*/ 1633388 w 1633388"/>
              <a:gd name="connsiteY5" fmla="*/ 950702 h 1129747"/>
              <a:gd name="connsiteX6" fmla="*/ 1621179 w 1633388"/>
              <a:gd name="connsiteY6" fmla="*/ 980177 h 1129747"/>
              <a:gd name="connsiteX7" fmla="*/ 1593874 w 1633388"/>
              <a:gd name="connsiteY7" fmla="*/ 991487 h 1129747"/>
              <a:gd name="connsiteX8" fmla="*/ 1593874 w 1633388"/>
              <a:gd name="connsiteY8" fmla="*/ 993390 h 1129747"/>
              <a:gd name="connsiteX9" fmla="*/ 0 w 1633388"/>
              <a:gd name="connsiteY9" fmla="*/ 1129747 h 1129747"/>
              <a:gd name="connsiteX10" fmla="*/ 4880 w 1633388"/>
              <a:gd name="connsiteY10" fmla="*/ 0 h 1129747"/>
              <a:gd name="connsiteX0" fmla="*/ 0 w 1645841"/>
              <a:gd name="connsiteY0" fmla="*/ 0 h 956347"/>
              <a:gd name="connsiteX1" fmla="*/ 1606327 w 1645841"/>
              <a:gd name="connsiteY1" fmla="*/ 142708 h 956347"/>
              <a:gd name="connsiteX2" fmla="*/ 1606327 w 1645841"/>
              <a:gd name="connsiteY2" fmla="*/ 144611 h 956347"/>
              <a:gd name="connsiteX3" fmla="*/ 1633632 w 1645841"/>
              <a:gd name="connsiteY3" fmla="*/ 155921 h 956347"/>
              <a:gd name="connsiteX4" fmla="*/ 1645841 w 1645841"/>
              <a:gd name="connsiteY4" fmla="*/ 185396 h 956347"/>
              <a:gd name="connsiteX5" fmla="*/ 1645841 w 1645841"/>
              <a:gd name="connsiteY5" fmla="*/ 777302 h 956347"/>
              <a:gd name="connsiteX6" fmla="*/ 1633632 w 1645841"/>
              <a:gd name="connsiteY6" fmla="*/ 806777 h 956347"/>
              <a:gd name="connsiteX7" fmla="*/ 1606327 w 1645841"/>
              <a:gd name="connsiteY7" fmla="*/ 818087 h 956347"/>
              <a:gd name="connsiteX8" fmla="*/ 1606327 w 1645841"/>
              <a:gd name="connsiteY8" fmla="*/ 819990 h 956347"/>
              <a:gd name="connsiteX9" fmla="*/ 12453 w 1645841"/>
              <a:gd name="connsiteY9" fmla="*/ 956347 h 956347"/>
              <a:gd name="connsiteX10" fmla="*/ 0 w 1645841"/>
              <a:gd name="connsiteY10" fmla="*/ 0 h 956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45841" h="956347">
                <a:moveTo>
                  <a:pt x="0" y="0"/>
                </a:moveTo>
                <a:lnTo>
                  <a:pt x="1606327" y="142708"/>
                </a:lnTo>
                <a:lnTo>
                  <a:pt x="1606327" y="144611"/>
                </a:lnTo>
                <a:lnTo>
                  <a:pt x="1633632" y="155921"/>
                </a:lnTo>
                <a:cubicBezTo>
                  <a:pt x="1641176" y="163465"/>
                  <a:pt x="1645841" y="173886"/>
                  <a:pt x="1645841" y="185396"/>
                </a:cubicBezTo>
                <a:lnTo>
                  <a:pt x="1645841" y="777302"/>
                </a:lnTo>
                <a:cubicBezTo>
                  <a:pt x="1645841" y="788813"/>
                  <a:pt x="1641176" y="799234"/>
                  <a:pt x="1633632" y="806777"/>
                </a:cubicBezTo>
                <a:lnTo>
                  <a:pt x="1606327" y="818087"/>
                </a:lnTo>
                <a:lnTo>
                  <a:pt x="1606327" y="819990"/>
                </a:lnTo>
                <a:lnTo>
                  <a:pt x="12453" y="956347"/>
                </a:lnTo>
                <a:cubicBezTo>
                  <a:pt x="12453" y="654051"/>
                  <a:pt x="0" y="30229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43BFF7">
                  <a:alpha val="56000"/>
                </a:srgbClr>
              </a:gs>
              <a:gs pos="68000">
                <a:srgbClr val="43BFF7">
                  <a:alpha val="0"/>
                </a:srgbClr>
              </a:gs>
            </a:gsLst>
            <a:lin ang="19200000" scaled="0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 sz="1400" b="1" dirty="0"/>
          </a:p>
        </p:txBody>
      </p:sp>
      <p:sp>
        <p:nvSpPr>
          <p:cNvPr id="43" name="Rounded Rectangle 42"/>
          <p:cNvSpPr/>
          <p:nvPr/>
        </p:nvSpPr>
        <p:spPr>
          <a:xfrm>
            <a:off x="2476499" y="849052"/>
            <a:ext cx="2062800" cy="2063074"/>
          </a:xfrm>
          <a:prstGeom prst="roundRect">
            <a:avLst>
              <a:gd name="adj" fmla="val 6970"/>
            </a:avLst>
          </a:prstGeom>
          <a:solidFill>
            <a:srgbClr val="333F50"/>
          </a:solidFill>
          <a:ln w="190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smtClean="0"/>
              <a:t>Service</a:t>
            </a:r>
            <a:endParaRPr lang="sv-SE" b="1" dirty="0"/>
          </a:p>
        </p:txBody>
      </p:sp>
      <p:sp>
        <p:nvSpPr>
          <p:cNvPr id="83" name="Call"/>
          <p:cNvSpPr/>
          <p:nvPr/>
        </p:nvSpPr>
        <p:spPr>
          <a:xfrm>
            <a:off x="485420" y="1593571"/>
            <a:ext cx="2472933" cy="585666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E95959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smtClean="0">
                <a:solidFill>
                  <a:schemeClr val="tx1"/>
                </a:solidFill>
              </a:rPr>
              <a:t>Anrop</a:t>
            </a:r>
            <a:endParaRPr lang="sv-SE" b="1" dirty="0">
              <a:solidFill>
                <a:schemeClr val="tx1"/>
              </a:solidFill>
            </a:endParaRPr>
          </a:p>
        </p:txBody>
      </p:sp>
      <p:grpSp>
        <p:nvGrpSpPr>
          <p:cNvPr id="98" name="Group 97"/>
          <p:cNvGrpSpPr/>
          <p:nvPr/>
        </p:nvGrpSpPr>
        <p:grpSpPr>
          <a:xfrm>
            <a:off x="5294488" y="1250528"/>
            <a:ext cx="1324142" cy="1271752"/>
            <a:chOff x="5299035" y="1302038"/>
            <a:chExt cx="1324142" cy="1271752"/>
          </a:xfrm>
        </p:grpSpPr>
        <p:cxnSp>
          <p:nvCxnSpPr>
            <p:cNvPr id="99" name="Straight Connector 98"/>
            <p:cNvCxnSpPr>
              <a:stCxn id="119" idx="3"/>
              <a:endCxn id="112" idx="0"/>
            </p:cNvCxnSpPr>
            <p:nvPr/>
          </p:nvCxnSpPr>
          <p:spPr>
            <a:xfrm flipH="1">
              <a:off x="5598192" y="1620796"/>
              <a:ext cx="72305" cy="78502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0" name="Straight Connector 99"/>
            <p:cNvCxnSpPr>
              <a:stCxn id="112" idx="3"/>
              <a:endCxn id="111" idx="0"/>
            </p:cNvCxnSpPr>
            <p:nvPr/>
          </p:nvCxnSpPr>
          <p:spPr>
            <a:xfrm flipH="1">
              <a:off x="5513654" y="1837582"/>
              <a:ext cx="27259" cy="271684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1" name="Straight Connector 100"/>
            <p:cNvCxnSpPr>
              <a:stCxn id="111" idx="3"/>
              <a:endCxn id="123" idx="7"/>
            </p:cNvCxnSpPr>
            <p:nvPr/>
          </p:nvCxnSpPr>
          <p:spPr>
            <a:xfrm flipH="1">
              <a:off x="5437320" y="2247550"/>
              <a:ext cx="19055" cy="129373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2" name="Straight Connector 101"/>
            <p:cNvCxnSpPr>
              <a:stCxn id="112" idx="5"/>
              <a:endCxn id="110" idx="1"/>
            </p:cNvCxnSpPr>
            <p:nvPr/>
          </p:nvCxnSpPr>
          <p:spPr>
            <a:xfrm>
              <a:off x="5655471" y="1837582"/>
              <a:ext cx="38448" cy="259505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3" name="Straight Connector 102"/>
            <p:cNvCxnSpPr>
              <a:stCxn id="111" idx="5"/>
              <a:endCxn id="109" idx="1"/>
            </p:cNvCxnSpPr>
            <p:nvPr/>
          </p:nvCxnSpPr>
          <p:spPr>
            <a:xfrm>
              <a:off x="5570933" y="2247550"/>
              <a:ext cx="64530" cy="129373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4" name="Straight Connector 103"/>
            <p:cNvCxnSpPr>
              <a:stCxn id="113" idx="5"/>
              <a:endCxn id="114" idx="1"/>
            </p:cNvCxnSpPr>
            <p:nvPr/>
          </p:nvCxnSpPr>
          <p:spPr>
            <a:xfrm>
              <a:off x="6209997" y="1834844"/>
              <a:ext cx="67611" cy="254561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5" name="Straight Connector 104"/>
            <p:cNvCxnSpPr>
              <a:stCxn id="114" idx="3"/>
              <a:endCxn id="115" idx="7"/>
            </p:cNvCxnSpPr>
            <p:nvPr/>
          </p:nvCxnSpPr>
          <p:spPr>
            <a:xfrm flipH="1">
              <a:off x="6172236" y="2203963"/>
              <a:ext cx="105372" cy="187027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6" name="Straight Connector 105"/>
            <p:cNvCxnSpPr>
              <a:stCxn id="114" idx="4"/>
              <a:endCxn id="116" idx="0"/>
            </p:cNvCxnSpPr>
            <p:nvPr/>
          </p:nvCxnSpPr>
          <p:spPr>
            <a:xfrm>
              <a:off x="6334887" y="2227689"/>
              <a:ext cx="0" cy="184091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7" name="Straight Connector 106"/>
            <p:cNvCxnSpPr>
              <a:stCxn id="119" idx="5"/>
              <a:endCxn id="113" idx="1"/>
            </p:cNvCxnSpPr>
            <p:nvPr/>
          </p:nvCxnSpPr>
          <p:spPr>
            <a:xfrm>
              <a:off x="5785055" y="1620796"/>
              <a:ext cx="310384" cy="99490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8" name="Straight Connector 107"/>
            <p:cNvCxnSpPr>
              <a:stCxn id="114" idx="5"/>
              <a:endCxn id="117" idx="1"/>
            </p:cNvCxnSpPr>
            <p:nvPr/>
          </p:nvCxnSpPr>
          <p:spPr>
            <a:xfrm>
              <a:off x="6392166" y="2203963"/>
              <a:ext cx="92727" cy="138719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sp>
          <p:nvSpPr>
            <p:cNvPr id="109" name="Oval 108"/>
            <p:cNvSpPr/>
            <p:nvPr/>
          </p:nvSpPr>
          <p:spPr>
            <a:xfrm>
              <a:off x="5611737" y="2353197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0" name="Oval 109"/>
            <p:cNvSpPr/>
            <p:nvPr/>
          </p:nvSpPr>
          <p:spPr>
            <a:xfrm>
              <a:off x="5670193" y="2073361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1" name="Oval 110"/>
            <p:cNvSpPr/>
            <p:nvPr/>
          </p:nvSpPr>
          <p:spPr>
            <a:xfrm>
              <a:off x="5432649" y="2109266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2" name="Oval 111"/>
            <p:cNvSpPr/>
            <p:nvPr/>
          </p:nvSpPr>
          <p:spPr>
            <a:xfrm>
              <a:off x="5517187" y="1699298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3" name="Oval 112"/>
            <p:cNvSpPr/>
            <p:nvPr/>
          </p:nvSpPr>
          <p:spPr>
            <a:xfrm>
              <a:off x="6071713" y="1696560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4" name="Oval 113"/>
            <p:cNvSpPr/>
            <p:nvPr/>
          </p:nvSpPr>
          <p:spPr>
            <a:xfrm>
              <a:off x="6253882" y="2065679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5" name="Oval 114"/>
            <p:cNvSpPr/>
            <p:nvPr/>
          </p:nvSpPr>
          <p:spPr>
            <a:xfrm>
              <a:off x="6033952" y="2367264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6" name="Oval 115"/>
            <p:cNvSpPr/>
            <p:nvPr/>
          </p:nvSpPr>
          <p:spPr>
            <a:xfrm>
              <a:off x="6253882" y="2411780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7" name="Oval 116"/>
            <p:cNvSpPr/>
            <p:nvPr/>
          </p:nvSpPr>
          <p:spPr>
            <a:xfrm>
              <a:off x="6461167" y="2318956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18" name="Straight Connector 117"/>
            <p:cNvCxnSpPr>
              <a:stCxn id="122" idx="3"/>
              <a:endCxn id="119" idx="7"/>
            </p:cNvCxnSpPr>
            <p:nvPr/>
          </p:nvCxnSpPr>
          <p:spPr>
            <a:xfrm flipH="1">
              <a:off x="5785055" y="1440322"/>
              <a:ext cx="327236" cy="65916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sp>
          <p:nvSpPr>
            <p:cNvPr id="119" name="Oval 118"/>
            <p:cNvSpPr/>
            <p:nvPr/>
          </p:nvSpPr>
          <p:spPr>
            <a:xfrm>
              <a:off x="5646771" y="1482512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20" name="Straight Connector 119"/>
            <p:cNvCxnSpPr>
              <a:stCxn id="122" idx="5"/>
              <a:endCxn id="121" idx="1"/>
            </p:cNvCxnSpPr>
            <p:nvPr/>
          </p:nvCxnSpPr>
          <p:spPr>
            <a:xfrm>
              <a:off x="6226849" y="1440322"/>
              <a:ext cx="96034" cy="93550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299157" y="1510146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22" name="Oval 121"/>
            <p:cNvSpPr/>
            <p:nvPr/>
          </p:nvSpPr>
          <p:spPr>
            <a:xfrm>
              <a:off x="6088565" y="1302038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23" name="Oval 122"/>
            <p:cNvSpPr/>
            <p:nvPr/>
          </p:nvSpPr>
          <p:spPr>
            <a:xfrm>
              <a:off x="5299035" y="2353197"/>
              <a:ext cx="162011" cy="162011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42" name="Rectangle 41"/>
          <p:cNvSpPr/>
          <p:nvPr/>
        </p:nvSpPr>
        <p:spPr>
          <a:xfrm>
            <a:off x="0" y="3831704"/>
            <a:ext cx="12192000" cy="3026296"/>
          </a:xfrm>
          <a:prstGeom prst="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4800" b="1" dirty="0" err="1" smtClean="0"/>
              <a:t>Multithreading</a:t>
            </a:r>
            <a:r>
              <a:rPr lang="sv-SE" sz="4800" b="1" dirty="0" smtClean="0"/>
              <a:t/>
            </a:r>
            <a:br>
              <a:rPr lang="sv-SE" sz="4800" b="1" dirty="0" smtClean="0"/>
            </a:br>
            <a:r>
              <a:rPr lang="sv-SE" sz="1600" b="1" dirty="0" err="1" smtClean="0"/>
              <a:t>Flertrådade</a:t>
            </a:r>
            <a:r>
              <a:rPr lang="sv-SE" sz="1600" b="1" dirty="0" smtClean="0"/>
              <a:t> system låter oss nyttja fler än en kärna samtidigt</a:t>
            </a:r>
            <a:br>
              <a:rPr lang="sv-SE" sz="1600" b="1" dirty="0" smtClean="0"/>
            </a:br>
            <a:endParaRPr lang="sv-SE" sz="4800" b="1" dirty="0"/>
          </a:p>
        </p:txBody>
      </p:sp>
    </p:spTree>
    <p:extLst>
      <p:ext uri="{BB962C8B-B14F-4D97-AF65-F5344CB8AC3E}">
        <p14:creationId xmlns:p14="http://schemas.microsoft.com/office/powerpoint/2010/main" val="591041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3" grpId="0" animBg="1"/>
      <p:bldP spid="8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kka Roboto">
      <a:majorFont>
        <a:latin typeface="Roboto Bk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63500" cap="rnd">
          <a:solidFill>
            <a:srgbClr val="50DE94"/>
          </a:solidFill>
          <a:round/>
          <a:headEnd w="sm" len="med"/>
          <a:tailEnd type="none" w="sm" len="sm"/>
        </a:ln>
        <a:effectLst/>
        <a:scene3d>
          <a:camera prst="orthographicFront"/>
          <a:lightRig rig="threePt" dir="t"/>
        </a:scene3d>
        <a:sp3d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13360</TotalTime>
  <Words>1188</Words>
  <Application>Microsoft Office PowerPoint</Application>
  <PresentationFormat>Widescreen</PresentationFormat>
  <Paragraphs>569</Paragraphs>
  <Slides>73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79" baseType="lpstr">
      <vt:lpstr>Arial</vt:lpstr>
      <vt:lpstr>Calibri</vt:lpstr>
      <vt:lpstr>Consolas</vt:lpstr>
      <vt:lpstr>Roboto</vt:lpstr>
      <vt:lpstr>Roboto Bk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Moore’s lag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Internet of Things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Supervise</vt:lpstr>
      <vt:lpstr>PowerPoint Presentation</vt:lpstr>
      <vt:lpstr>PowerPoint Presentation</vt:lpstr>
      <vt:lpstr>PowerPoint Presentation</vt:lpstr>
      <vt:lpstr>Actor Model</vt:lpstr>
      <vt:lpstr>OOP vs. Actor Model</vt:lpstr>
      <vt:lpstr>Moore’s lag</vt:lpstr>
      <vt:lpstr>PowerPoint Presentation</vt:lpstr>
      <vt:lpstr>Actor Model</vt:lpstr>
      <vt:lpstr>Footprint?</vt:lpstr>
      <vt:lpstr>Actor Model</vt:lpstr>
      <vt:lpstr>Actor Model</vt:lpstr>
      <vt:lpstr>Akka.Actor</vt:lpstr>
      <vt:lpstr>Demo – Bygg din första actor</vt:lpstr>
      <vt:lpstr>Akka.Remote</vt:lpstr>
      <vt:lpstr>PowerPoint Presentation</vt:lpstr>
      <vt:lpstr>PowerPoint Presentation</vt:lpstr>
      <vt:lpstr>Demo – Aktivera remoting</vt:lpstr>
      <vt:lpstr>Demo – Remote Deployment</vt:lpstr>
      <vt:lpstr>Akka.Routing</vt:lpstr>
      <vt:lpstr>Routers</vt:lpstr>
      <vt:lpstr>BroadcastRouter</vt:lpstr>
      <vt:lpstr>RoundRobinRouter</vt:lpstr>
      <vt:lpstr>RoundRobinRouter</vt:lpstr>
      <vt:lpstr>ConsistentHashRouter</vt:lpstr>
      <vt:lpstr>ConsistentHashRouter</vt:lpstr>
      <vt:lpstr>ConsistentHashRouter</vt:lpstr>
      <vt:lpstr>ScatterGatherFirstCompletedRouter</vt:lpstr>
      <vt:lpstr>Demo – Använd routers</vt:lpstr>
      <vt:lpstr>Become</vt:lpstr>
      <vt:lpstr>PowerPoint Presentation</vt:lpstr>
      <vt:lpstr>Dependency Injection</vt:lpstr>
      <vt:lpstr>PowerPoint Presentation</vt:lpstr>
      <vt:lpstr>PowerPoint Presentation</vt:lpstr>
      <vt:lpstr>PowerPoint Presentation</vt:lpstr>
      <vt:lpstr>The End</vt:lpstr>
      <vt:lpstr>PowerPoint Presentation</vt:lpstr>
      <vt:lpstr>PowerPoint Presentation</vt:lpstr>
      <vt:lpstr>PowerPoint Presentation</vt:lpstr>
      <vt:lpstr>BroadcastRouter</vt:lpstr>
      <vt:lpstr>RoundRobinRouter</vt:lpstr>
      <vt:lpstr>PowerPoint Presentation</vt:lpstr>
      <vt:lpstr>PowerPoint Presentation</vt:lpstr>
      <vt:lpstr>Vad är akka.net ?</vt:lpstr>
      <vt:lpstr>Inga problem!</vt:lpstr>
      <vt:lpstr>..uh oh!</vt:lpstr>
      <vt:lpstr>Minnesallokering</vt:lpstr>
      <vt:lpstr>Context Switching</vt:lpstr>
      <vt:lpstr>Alternativ?</vt:lpstr>
      <vt:lpstr>PowerPoint Presentation</vt:lpstr>
      <vt:lpstr>Vad är ”Race Conditions”?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Skala upp och ut med Akka.NET</dc:title>
  <dc:creator>Microsoft account</dc:creator>
  <cp:lastModifiedBy>Roger Alsing</cp:lastModifiedBy>
  <cp:revision>1487</cp:revision>
  <dcterms:created xsi:type="dcterms:W3CDTF">2014-06-11T19:04:29Z</dcterms:created>
  <dcterms:modified xsi:type="dcterms:W3CDTF">2015-02-24T17:37:13Z</dcterms:modified>
</cp:coreProperties>
</file>

<file path=docProps/thumbnail.jpeg>
</file>